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rimo" panose="020B0604020202020204" charset="0"/>
      <p:regular r:id="rId13"/>
    </p:embeddedFont>
    <p:embeddedFont>
      <p:font typeface="Outfit Extra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6" d="100"/>
          <a:sy n="86" d="100"/>
        </p:scale>
        <p:origin x="858" y="3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53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5E4CE6">
              <a:alpha val="95000"/>
            </a:srgbClr>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5E4CE6">
              <a:alpha val="95000"/>
            </a:srgbClr>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Text 0"/>
          <p:cNvSpPr/>
          <p:nvPr/>
        </p:nvSpPr>
        <p:spPr>
          <a:xfrm>
            <a:off x="793790" y="2326243"/>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Driving 5x Revenue Growth Through Strategic Digital Transformation</a:t>
            </a:r>
            <a:endParaRPr lang="en-US" sz="3900" dirty="0"/>
          </a:p>
        </p:txBody>
      </p:sp>
      <p:sp>
        <p:nvSpPr>
          <p:cNvPr id="4" name="Text 1"/>
          <p:cNvSpPr/>
          <p:nvPr/>
        </p:nvSpPr>
        <p:spPr>
          <a:xfrm>
            <a:off x="793790" y="3864054"/>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As Director of Customer Success, I led Summit Commercial Vehicles' B2B e-commerce transformation, to implement an enterprise-grade digital commerce platform. This strategic initiative delivered exceptional results: 5x online sales growth, 68% increase in employee adoption, and 9x growth in platform searches—demonstrating measurable impact in customer experience optimization and digital transformation leadership.</a:t>
            </a:r>
            <a:endParaRPr lang="en-US" sz="1550" dirty="0"/>
          </a:p>
        </p:txBody>
      </p:sp>
      <p:sp>
        <p:nvSpPr>
          <p:cNvPr id="7" name="Oval 6">
            <a:extLst>
              <a:ext uri="{FF2B5EF4-FFF2-40B4-BE49-F238E27FC236}">
                <a16:creationId xmlns:a16="http://schemas.microsoft.com/office/drawing/2014/main" id="{3D2536A7-F7F4-3AD3-D966-EFF265BBCE45}"/>
              </a:ext>
            </a:extLst>
          </p:cNvPr>
          <p:cNvSpPr/>
          <p:nvPr/>
        </p:nvSpPr>
        <p:spPr>
          <a:xfrm>
            <a:off x="9389327" y="624469"/>
            <a:ext cx="3958683" cy="713678"/>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Redacted for PII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4134" y="477202"/>
            <a:ext cx="8808363" cy="542330"/>
          </a:xfrm>
          <a:prstGeom prst="rect">
            <a:avLst/>
          </a:prstGeom>
          <a:noFill/>
          <a:ln/>
        </p:spPr>
        <p:txBody>
          <a:bodyPr wrap="none" lIns="0" tIns="0" rIns="0" bIns="0" rtlCol="0" anchor="t"/>
          <a:lstStyle/>
          <a:p>
            <a:pPr marL="0" indent="0" algn="l">
              <a:lnSpc>
                <a:spcPts val="4250"/>
              </a:lnSpc>
              <a:buNone/>
            </a:pPr>
            <a:r>
              <a:rPr lang="en-US" sz="3400" b="1" dirty="0">
                <a:solidFill>
                  <a:srgbClr val="231971"/>
                </a:solidFill>
                <a:latin typeface="Outfit Extra Bold" pitchFamily="34" charset="0"/>
                <a:ea typeface="Outfit Extra Bold" pitchFamily="34" charset="-122"/>
                <a:cs typeface="Outfit Extra Bold" pitchFamily="34" charset="-120"/>
              </a:rPr>
              <a:t>Leadership Impact &amp; Professional Expertise</a:t>
            </a:r>
            <a:endParaRPr lang="en-US" sz="34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34" y="1366599"/>
            <a:ext cx="520660" cy="520660"/>
          </a:xfrm>
          <a:prstGeom prst="rect">
            <a:avLst/>
          </a:prstGeom>
        </p:spPr>
      </p:pic>
      <p:sp>
        <p:nvSpPr>
          <p:cNvPr id="4" name="Text 1"/>
          <p:cNvSpPr/>
          <p:nvPr/>
        </p:nvSpPr>
        <p:spPr>
          <a:xfrm>
            <a:off x="694134" y="2104192"/>
            <a:ext cx="3318867" cy="271105"/>
          </a:xfrm>
          <a:prstGeom prst="rect">
            <a:avLst/>
          </a:prstGeom>
          <a:noFill/>
          <a:ln/>
        </p:spPr>
        <p:txBody>
          <a:bodyPr wrap="none" lIns="0" tIns="0" rIns="0" bIns="0" rtlCol="0" anchor="t"/>
          <a:lstStyle/>
          <a:p>
            <a:pPr marL="0" indent="0" algn="l">
              <a:lnSpc>
                <a:spcPts val="2100"/>
              </a:lnSpc>
              <a:buNone/>
            </a:pPr>
            <a:r>
              <a:rPr lang="en-US" sz="1700" b="1" dirty="0">
                <a:solidFill>
                  <a:srgbClr val="2A2742"/>
                </a:solidFill>
                <a:latin typeface="Outfit Extra Bold" pitchFamily="34" charset="0"/>
                <a:ea typeface="Outfit Extra Bold" pitchFamily="34" charset="-122"/>
                <a:cs typeface="Outfit Extra Bold" pitchFamily="34" charset="-120"/>
              </a:rPr>
              <a:t>Strategic Digital Transformation</a:t>
            </a:r>
            <a:endParaRPr lang="en-US" sz="1700" dirty="0"/>
          </a:p>
        </p:txBody>
      </p:sp>
      <p:sp>
        <p:nvSpPr>
          <p:cNvPr id="5" name="Text 2"/>
          <p:cNvSpPr/>
          <p:nvPr/>
        </p:nvSpPr>
        <p:spPr>
          <a:xfrm>
            <a:off x="694134" y="2479358"/>
            <a:ext cx="4269343" cy="1388269"/>
          </a:xfrm>
          <a:prstGeom prst="rect">
            <a:avLst/>
          </a:prstGeom>
          <a:noFill/>
          <a:ln/>
        </p:spPr>
        <p:txBody>
          <a:bodyPr wrap="square" lIns="0" tIns="0" rIns="0" bIns="0" rtlCol="0" anchor="t"/>
          <a:lstStyle/>
          <a:p>
            <a:pPr marL="0" indent="0" algn="l">
              <a:lnSpc>
                <a:spcPts val="2150"/>
              </a:lnSpc>
              <a:buNone/>
            </a:pPr>
            <a:r>
              <a:rPr lang="en-US" sz="1350" dirty="0">
                <a:solidFill>
                  <a:srgbClr val="2A2742"/>
                </a:solidFill>
                <a:latin typeface="Arimo" pitchFamily="34" charset="0"/>
                <a:ea typeface="Arimo" pitchFamily="34" charset="-122"/>
                <a:cs typeface="Arimo" pitchFamily="34" charset="-120"/>
              </a:rPr>
              <a:t>Led enterprise-scale B2B e-commerce implementation delivering 5x revenue growth. Expertise in composable commerce architecture, system integration, and change management across complex multi-location operations.</a:t>
            </a:r>
            <a:endParaRPr lang="en-US" sz="135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0409" y="1366599"/>
            <a:ext cx="520660" cy="520660"/>
          </a:xfrm>
          <a:prstGeom prst="rect">
            <a:avLst/>
          </a:prstGeom>
        </p:spPr>
      </p:pic>
      <p:sp>
        <p:nvSpPr>
          <p:cNvPr id="7" name="Text 3"/>
          <p:cNvSpPr/>
          <p:nvPr/>
        </p:nvSpPr>
        <p:spPr>
          <a:xfrm>
            <a:off x="5180409" y="2104192"/>
            <a:ext cx="2994779" cy="271105"/>
          </a:xfrm>
          <a:prstGeom prst="rect">
            <a:avLst/>
          </a:prstGeom>
          <a:noFill/>
          <a:ln/>
        </p:spPr>
        <p:txBody>
          <a:bodyPr wrap="none" lIns="0" tIns="0" rIns="0" bIns="0" rtlCol="0" anchor="t"/>
          <a:lstStyle/>
          <a:p>
            <a:pPr marL="0" indent="0" algn="l">
              <a:lnSpc>
                <a:spcPts val="2100"/>
              </a:lnSpc>
              <a:buNone/>
            </a:pPr>
            <a:r>
              <a:rPr lang="en-US" sz="1700" b="1" dirty="0">
                <a:solidFill>
                  <a:srgbClr val="2A2742"/>
                </a:solidFill>
                <a:latin typeface="Outfit Extra Bold" pitchFamily="34" charset="0"/>
                <a:ea typeface="Outfit Extra Bold" pitchFamily="34" charset="-122"/>
                <a:cs typeface="Outfit Extra Bold" pitchFamily="34" charset="-120"/>
              </a:rPr>
              <a:t>Customer Success Leadership</a:t>
            </a:r>
            <a:endParaRPr lang="en-US" sz="1700" dirty="0"/>
          </a:p>
        </p:txBody>
      </p:sp>
      <p:sp>
        <p:nvSpPr>
          <p:cNvPr id="8" name="Text 4"/>
          <p:cNvSpPr/>
          <p:nvPr/>
        </p:nvSpPr>
        <p:spPr>
          <a:xfrm>
            <a:off x="5180409" y="2479358"/>
            <a:ext cx="4269462" cy="1110615"/>
          </a:xfrm>
          <a:prstGeom prst="rect">
            <a:avLst/>
          </a:prstGeom>
          <a:noFill/>
          <a:ln/>
        </p:spPr>
        <p:txBody>
          <a:bodyPr wrap="square" lIns="0" tIns="0" rIns="0" bIns="0" rtlCol="0" anchor="t"/>
          <a:lstStyle/>
          <a:p>
            <a:pPr marL="0" indent="0" algn="l">
              <a:lnSpc>
                <a:spcPts val="2150"/>
              </a:lnSpc>
              <a:buNone/>
            </a:pPr>
            <a:r>
              <a:rPr lang="en-US" sz="1350" dirty="0">
                <a:solidFill>
                  <a:srgbClr val="2A2742"/>
                </a:solidFill>
                <a:latin typeface="Arimo" pitchFamily="34" charset="0"/>
                <a:ea typeface="Arimo" pitchFamily="34" charset="-122"/>
                <a:cs typeface="Arimo" pitchFamily="34" charset="-120"/>
              </a:rPr>
              <a:t>Drove measurable adoption and engagement metrics: 68% employee utilization increase, 9x search growth, 7% conversion lift. Proven track record in customer experience optimization and stakeholder management.</a:t>
            </a:r>
            <a:endParaRPr lang="en-US" sz="135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6803" y="1366599"/>
            <a:ext cx="520660" cy="520660"/>
          </a:xfrm>
          <a:prstGeom prst="rect">
            <a:avLst/>
          </a:prstGeom>
        </p:spPr>
      </p:pic>
      <p:sp>
        <p:nvSpPr>
          <p:cNvPr id="10" name="Text 5"/>
          <p:cNvSpPr/>
          <p:nvPr/>
        </p:nvSpPr>
        <p:spPr>
          <a:xfrm>
            <a:off x="9666803" y="2104192"/>
            <a:ext cx="3359468" cy="271105"/>
          </a:xfrm>
          <a:prstGeom prst="rect">
            <a:avLst/>
          </a:prstGeom>
          <a:noFill/>
          <a:ln/>
        </p:spPr>
        <p:txBody>
          <a:bodyPr wrap="none" lIns="0" tIns="0" rIns="0" bIns="0" rtlCol="0" anchor="t"/>
          <a:lstStyle/>
          <a:p>
            <a:pPr marL="0" indent="0" algn="l">
              <a:lnSpc>
                <a:spcPts val="2100"/>
              </a:lnSpc>
              <a:buNone/>
            </a:pPr>
            <a:r>
              <a:rPr lang="en-US" sz="1700" b="1" dirty="0">
                <a:solidFill>
                  <a:srgbClr val="2A2742"/>
                </a:solidFill>
                <a:latin typeface="Outfit Extra Bold" pitchFamily="34" charset="0"/>
                <a:ea typeface="Outfit Extra Bold" pitchFamily="34" charset="-122"/>
                <a:cs typeface="Outfit Extra Bold" pitchFamily="34" charset="-120"/>
              </a:rPr>
              <a:t>Technology Integration Expertise</a:t>
            </a:r>
            <a:endParaRPr lang="en-US" sz="1700" dirty="0"/>
          </a:p>
        </p:txBody>
      </p:sp>
      <p:sp>
        <p:nvSpPr>
          <p:cNvPr id="11" name="Text 6"/>
          <p:cNvSpPr/>
          <p:nvPr/>
        </p:nvSpPr>
        <p:spPr>
          <a:xfrm>
            <a:off x="9666803" y="2479358"/>
            <a:ext cx="4269462" cy="1110615"/>
          </a:xfrm>
          <a:prstGeom prst="rect">
            <a:avLst/>
          </a:prstGeom>
          <a:noFill/>
          <a:ln/>
        </p:spPr>
        <p:txBody>
          <a:bodyPr wrap="square" lIns="0" tIns="0" rIns="0" bIns="0" rtlCol="0" anchor="t"/>
          <a:lstStyle/>
          <a:p>
            <a:pPr marL="0" indent="0" algn="l">
              <a:lnSpc>
                <a:spcPts val="2150"/>
              </a:lnSpc>
              <a:buNone/>
            </a:pPr>
            <a:r>
              <a:rPr lang="en-US" sz="1350" dirty="0">
                <a:solidFill>
                  <a:srgbClr val="2A2742"/>
                </a:solidFill>
                <a:latin typeface="Arimo" pitchFamily="34" charset="0"/>
                <a:ea typeface="Arimo" pitchFamily="34" charset="-122"/>
                <a:cs typeface="Arimo" pitchFamily="34" charset="-120"/>
              </a:rPr>
              <a:t>Orchestrated seamless integration of ERP, PIM, DMS, and ecosystem platforms. Specialized in AI-powered search, automated workflows, and enterprise-grade reliability frameworks for business continuity.</a:t>
            </a:r>
            <a:endParaRPr lang="en-US" sz="1350" dirty="0"/>
          </a:p>
        </p:txBody>
      </p:sp>
      <p:sp>
        <p:nvSpPr>
          <p:cNvPr id="12" name="Shape 7"/>
          <p:cNvSpPr/>
          <p:nvPr/>
        </p:nvSpPr>
        <p:spPr>
          <a:xfrm>
            <a:off x="694134" y="4149499"/>
            <a:ext cx="13242131" cy="29289"/>
          </a:xfrm>
          <a:prstGeom prst="rect">
            <a:avLst/>
          </a:prstGeom>
          <a:solidFill>
            <a:srgbClr val="2A2742">
              <a:alpha val="50000"/>
            </a:srgbClr>
          </a:solidFill>
          <a:ln/>
        </p:spPr>
        <p:txBody>
          <a:bodyPr/>
          <a:lstStyle/>
          <a:p>
            <a:endParaRPr lang="en-US"/>
          </a:p>
        </p:txBody>
      </p:sp>
      <p:sp>
        <p:nvSpPr>
          <p:cNvPr id="13" name="Text 8"/>
          <p:cNvSpPr/>
          <p:nvPr/>
        </p:nvSpPr>
        <p:spPr>
          <a:xfrm>
            <a:off x="694134" y="4547354"/>
            <a:ext cx="2603421" cy="325398"/>
          </a:xfrm>
          <a:prstGeom prst="rect">
            <a:avLst/>
          </a:prstGeom>
          <a:noFill/>
          <a:ln/>
        </p:spPr>
        <p:txBody>
          <a:bodyPr wrap="none" lIns="0" tIns="0" rIns="0" bIns="0" rtlCol="0" anchor="t"/>
          <a:lstStyle/>
          <a:p>
            <a:pPr marL="0" indent="0" algn="l">
              <a:lnSpc>
                <a:spcPts val="2550"/>
              </a:lnSpc>
              <a:buNone/>
            </a:pPr>
            <a:r>
              <a:rPr lang="en-US" sz="2000" b="1" dirty="0">
                <a:solidFill>
                  <a:srgbClr val="231971"/>
                </a:solidFill>
                <a:latin typeface="Outfit Extra Bold" pitchFamily="34" charset="0"/>
                <a:ea typeface="Outfit Extra Bold" pitchFamily="34" charset="-122"/>
                <a:cs typeface="Outfit Extra Bold" pitchFamily="34" charset="-120"/>
              </a:rPr>
              <a:t>Core Competencies</a:t>
            </a:r>
            <a:endParaRPr lang="en-US" sz="2000" dirty="0"/>
          </a:p>
        </p:txBody>
      </p:sp>
      <p:sp>
        <p:nvSpPr>
          <p:cNvPr id="14" name="Text 9"/>
          <p:cNvSpPr/>
          <p:nvPr/>
        </p:nvSpPr>
        <p:spPr>
          <a:xfrm>
            <a:off x="694134" y="5046226"/>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B2B E-commerce Strategy &amp; Execution</a:t>
            </a:r>
            <a:endParaRPr lang="en-US" sz="1350" dirty="0"/>
          </a:p>
        </p:txBody>
      </p:sp>
      <p:sp>
        <p:nvSpPr>
          <p:cNvPr id="15" name="Text 10"/>
          <p:cNvSpPr/>
          <p:nvPr/>
        </p:nvSpPr>
        <p:spPr>
          <a:xfrm>
            <a:off x="694134" y="5384602"/>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Digital Transformation Leadership</a:t>
            </a:r>
            <a:endParaRPr lang="en-US" sz="1350" dirty="0"/>
          </a:p>
        </p:txBody>
      </p:sp>
      <p:sp>
        <p:nvSpPr>
          <p:cNvPr id="16" name="Text 11"/>
          <p:cNvSpPr/>
          <p:nvPr/>
        </p:nvSpPr>
        <p:spPr>
          <a:xfrm>
            <a:off x="694134" y="5722977"/>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Enterprise System Integration</a:t>
            </a:r>
            <a:endParaRPr lang="en-US" sz="1350" dirty="0"/>
          </a:p>
        </p:txBody>
      </p:sp>
      <p:sp>
        <p:nvSpPr>
          <p:cNvPr id="17" name="Text 12"/>
          <p:cNvSpPr/>
          <p:nvPr/>
        </p:nvSpPr>
        <p:spPr>
          <a:xfrm>
            <a:off x="694134" y="6061353"/>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Customer Experience Optimization</a:t>
            </a:r>
            <a:endParaRPr lang="en-US" sz="1350" dirty="0"/>
          </a:p>
        </p:txBody>
      </p:sp>
      <p:sp>
        <p:nvSpPr>
          <p:cNvPr id="18" name="Text 13"/>
          <p:cNvSpPr/>
          <p:nvPr/>
        </p:nvSpPr>
        <p:spPr>
          <a:xfrm>
            <a:off x="694134" y="6399728"/>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Change Management &amp; Adoption</a:t>
            </a:r>
            <a:endParaRPr lang="en-US" sz="1350" dirty="0"/>
          </a:p>
        </p:txBody>
      </p:sp>
      <p:sp>
        <p:nvSpPr>
          <p:cNvPr id="19" name="Text 14"/>
          <p:cNvSpPr/>
          <p:nvPr/>
        </p:nvSpPr>
        <p:spPr>
          <a:xfrm>
            <a:off x="694134" y="6738104"/>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Stakeholder Relationship Management</a:t>
            </a:r>
            <a:endParaRPr lang="en-US" sz="1350" dirty="0"/>
          </a:p>
        </p:txBody>
      </p:sp>
      <p:sp>
        <p:nvSpPr>
          <p:cNvPr id="20" name="Text 15"/>
          <p:cNvSpPr/>
          <p:nvPr/>
        </p:nvSpPr>
        <p:spPr>
          <a:xfrm>
            <a:off x="694134" y="7076480"/>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Performance Analytics &amp; KPI Tracking</a:t>
            </a:r>
            <a:endParaRPr lang="en-US" sz="1350" dirty="0"/>
          </a:p>
        </p:txBody>
      </p:sp>
      <p:sp>
        <p:nvSpPr>
          <p:cNvPr id="21" name="Text 16"/>
          <p:cNvSpPr/>
          <p:nvPr/>
        </p:nvSpPr>
        <p:spPr>
          <a:xfrm>
            <a:off x="694134" y="7414855"/>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Cross-functional Team Leadership</a:t>
            </a:r>
            <a:endParaRPr lang="en-US" sz="1350" dirty="0"/>
          </a:p>
        </p:txBody>
      </p:sp>
      <p:sp>
        <p:nvSpPr>
          <p:cNvPr id="22" name="Text 17"/>
          <p:cNvSpPr/>
          <p:nvPr/>
        </p:nvSpPr>
        <p:spPr>
          <a:xfrm>
            <a:off x="7534513" y="4547354"/>
            <a:ext cx="2775347" cy="325398"/>
          </a:xfrm>
          <a:prstGeom prst="rect">
            <a:avLst/>
          </a:prstGeom>
          <a:noFill/>
          <a:ln/>
        </p:spPr>
        <p:txBody>
          <a:bodyPr wrap="none" lIns="0" tIns="0" rIns="0" bIns="0" rtlCol="0" anchor="t"/>
          <a:lstStyle/>
          <a:p>
            <a:pPr marL="0" indent="0" algn="l">
              <a:lnSpc>
                <a:spcPts val="2550"/>
              </a:lnSpc>
              <a:buNone/>
            </a:pPr>
            <a:r>
              <a:rPr lang="en-US" sz="2000" b="1" dirty="0">
                <a:solidFill>
                  <a:srgbClr val="231971"/>
                </a:solidFill>
                <a:latin typeface="Outfit Extra Bold" pitchFamily="34" charset="0"/>
                <a:ea typeface="Outfit Extra Bold" pitchFamily="34" charset="-122"/>
                <a:cs typeface="Outfit Extra Bold" pitchFamily="34" charset="-120"/>
              </a:rPr>
              <a:t>Technical Proficiencies</a:t>
            </a:r>
            <a:endParaRPr lang="en-US" sz="2000" dirty="0"/>
          </a:p>
        </p:txBody>
      </p:sp>
      <p:sp>
        <p:nvSpPr>
          <p:cNvPr id="23" name="Text 18"/>
          <p:cNvSpPr/>
          <p:nvPr/>
        </p:nvSpPr>
        <p:spPr>
          <a:xfrm>
            <a:off x="7534513" y="5046226"/>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Composable Commerce Platforms</a:t>
            </a:r>
            <a:endParaRPr lang="en-US" sz="1350" dirty="0"/>
          </a:p>
        </p:txBody>
      </p:sp>
      <p:sp>
        <p:nvSpPr>
          <p:cNvPr id="24" name="Text 19"/>
          <p:cNvSpPr/>
          <p:nvPr/>
        </p:nvSpPr>
        <p:spPr>
          <a:xfrm>
            <a:off x="7534513" y="5384602"/>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ERP/PIM/DMS Integration</a:t>
            </a:r>
            <a:endParaRPr lang="en-US" sz="1350" dirty="0"/>
          </a:p>
        </p:txBody>
      </p:sp>
      <p:sp>
        <p:nvSpPr>
          <p:cNvPr id="25" name="Text 20"/>
          <p:cNvSpPr/>
          <p:nvPr/>
        </p:nvSpPr>
        <p:spPr>
          <a:xfrm>
            <a:off x="7534513" y="5722977"/>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AI-Powered Search Solutions</a:t>
            </a:r>
            <a:endParaRPr lang="en-US" sz="1350" dirty="0"/>
          </a:p>
        </p:txBody>
      </p:sp>
      <p:sp>
        <p:nvSpPr>
          <p:cNvPr id="26" name="Text 21"/>
          <p:cNvSpPr/>
          <p:nvPr/>
        </p:nvSpPr>
        <p:spPr>
          <a:xfrm>
            <a:off x="7534513" y="6061353"/>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Cloud Infrastructure Management</a:t>
            </a:r>
            <a:endParaRPr lang="en-US" sz="1350" dirty="0"/>
          </a:p>
        </p:txBody>
      </p:sp>
      <p:sp>
        <p:nvSpPr>
          <p:cNvPr id="27" name="Text 22"/>
          <p:cNvSpPr/>
          <p:nvPr/>
        </p:nvSpPr>
        <p:spPr>
          <a:xfrm>
            <a:off x="7534513" y="6399728"/>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API Integration &amp; Automation</a:t>
            </a:r>
            <a:endParaRPr lang="en-US" sz="1350" dirty="0"/>
          </a:p>
        </p:txBody>
      </p:sp>
      <p:sp>
        <p:nvSpPr>
          <p:cNvPr id="28" name="Text 23"/>
          <p:cNvSpPr/>
          <p:nvPr/>
        </p:nvSpPr>
        <p:spPr>
          <a:xfrm>
            <a:off x="7534513" y="6738104"/>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Data Analytics &amp; Business Intelligence</a:t>
            </a:r>
            <a:endParaRPr lang="en-US" sz="1350" dirty="0"/>
          </a:p>
        </p:txBody>
      </p:sp>
      <p:sp>
        <p:nvSpPr>
          <p:cNvPr id="29" name="Text 24"/>
          <p:cNvSpPr/>
          <p:nvPr/>
        </p:nvSpPr>
        <p:spPr>
          <a:xfrm>
            <a:off x="7534513" y="7076480"/>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SEO &amp; Digital Marketing</a:t>
            </a:r>
            <a:endParaRPr lang="en-US" sz="1350" dirty="0"/>
          </a:p>
        </p:txBody>
      </p:sp>
      <p:sp>
        <p:nvSpPr>
          <p:cNvPr id="30" name="Text 25"/>
          <p:cNvSpPr/>
          <p:nvPr/>
        </p:nvSpPr>
        <p:spPr>
          <a:xfrm>
            <a:off x="7534513" y="7414855"/>
            <a:ext cx="6409373" cy="277654"/>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A2742"/>
                </a:solidFill>
                <a:latin typeface="Arimo" pitchFamily="34" charset="0"/>
                <a:ea typeface="Arimo" pitchFamily="34" charset="-122"/>
                <a:cs typeface="Arimo" pitchFamily="34" charset="-120"/>
              </a:rPr>
              <a:t>Agile Project Management</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72170"/>
            <a:ext cx="11993166" cy="620078"/>
          </a:xfrm>
          <a:prstGeom prst="rect">
            <a:avLst/>
          </a:prstGeom>
          <a:noFill/>
          <a:ln/>
        </p:spPr>
        <p:txBody>
          <a:bodyPr wrap="non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Enterprise-Scale Digital Commerce Implementation</a:t>
            </a:r>
            <a:endParaRPr lang="en-US" sz="3900" dirty="0"/>
          </a:p>
        </p:txBody>
      </p:sp>
      <p:sp>
        <p:nvSpPr>
          <p:cNvPr id="3" name="Text 1"/>
          <p:cNvSpPr/>
          <p:nvPr/>
        </p:nvSpPr>
        <p:spPr>
          <a:xfrm>
            <a:off x="793790" y="228826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31971"/>
                </a:solidFill>
                <a:latin typeface="Outfit Extra Bold" pitchFamily="34" charset="0"/>
                <a:ea typeface="Outfit Extra Bold" pitchFamily="34" charset="-122"/>
                <a:cs typeface="Outfit Extra Bold" pitchFamily="34" charset="-120"/>
              </a:rPr>
              <a:t>Project Scope</a:t>
            </a:r>
            <a:endParaRPr lang="en-US" sz="2300" dirty="0"/>
          </a:p>
        </p:txBody>
      </p:sp>
      <p:sp>
        <p:nvSpPr>
          <p:cNvPr id="4" name="Text 2"/>
          <p:cNvSpPr/>
          <p:nvPr/>
        </p:nvSpPr>
        <p:spPr>
          <a:xfrm>
            <a:off x="793790" y="2858691"/>
            <a:ext cx="492656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25 multi-location integration</a:t>
            </a:r>
            <a:endParaRPr lang="en-US" sz="1550" dirty="0"/>
          </a:p>
        </p:txBody>
      </p:sp>
      <p:sp>
        <p:nvSpPr>
          <p:cNvPr id="5" name="Text 3"/>
          <p:cNvSpPr/>
          <p:nvPr/>
        </p:nvSpPr>
        <p:spPr>
          <a:xfrm>
            <a:off x="793790" y="3245644"/>
            <a:ext cx="492656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245,000 SKU catalog management</a:t>
            </a:r>
            <a:endParaRPr lang="en-US" sz="1550" dirty="0"/>
          </a:p>
        </p:txBody>
      </p:sp>
      <p:sp>
        <p:nvSpPr>
          <p:cNvPr id="6" name="Text 4"/>
          <p:cNvSpPr/>
          <p:nvPr/>
        </p:nvSpPr>
        <p:spPr>
          <a:xfrm>
            <a:off x="793790" y="3632597"/>
            <a:ext cx="492656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1,057 B2B customer accounts</a:t>
            </a:r>
            <a:endParaRPr lang="en-US" sz="1550" dirty="0"/>
          </a:p>
        </p:txBody>
      </p:sp>
      <p:sp>
        <p:nvSpPr>
          <p:cNvPr id="7" name="Text 5"/>
          <p:cNvSpPr/>
          <p:nvPr/>
        </p:nvSpPr>
        <p:spPr>
          <a:xfrm>
            <a:off x="793790" y="4019550"/>
            <a:ext cx="492656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66,000 product interchanges</a:t>
            </a:r>
            <a:endParaRPr lang="en-US" sz="1550" dirty="0"/>
          </a:p>
        </p:txBody>
      </p:sp>
      <p:sp>
        <p:nvSpPr>
          <p:cNvPr id="8" name="Text 6"/>
          <p:cNvSpPr/>
          <p:nvPr/>
        </p:nvSpPr>
        <p:spPr>
          <a:xfrm>
            <a:off x="793790" y="4406503"/>
            <a:ext cx="492656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448 brand partnerships</a:t>
            </a:r>
            <a:endParaRPr lang="en-US" sz="1550" dirty="0"/>
          </a:p>
        </p:txBody>
      </p:sp>
      <p:sp>
        <p:nvSpPr>
          <p:cNvPr id="9" name="Text 7"/>
          <p:cNvSpPr/>
          <p:nvPr/>
        </p:nvSpPr>
        <p:spPr>
          <a:xfrm>
            <a:off x="793790" y="4793456"/>
            <a:ext cx="4926568"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Dual ERP system unification</a:t>
            </a:r>
            <a:endParaRPr lang="en-US" sz="1550" dirty="0"/>
          </a:p>
        </p:txBody>
      </p:sp>
      <p:sp>
        <p:nvSpPr>
          <p:cNvPr id="11" name="Text 8"/>
          <p:cNvSpPr/>
          <p:nvPr/>
        </p:nvSpPr>
        <p:spPr>
          <a:xfrm>
            <a:off x="793790" y="5714519"/>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Led comprehensive stakeholder management across operations, sales, and technology teams to deliver seamless customer experience transformation. Orchestrated complex system integrations including ERP, PIM, DMS, and ecosystem partners while maintaining zero downtime during implementation.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65108"/>
            <a:ext cx="6544508"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Outfit Extra Bold" pitchFamily="34" charset="0"/>
                <a:ea typeface="Outfit Extra Bold" pitchFamily="34" charset="-122"/>
                <a:cs typeface="Outfit Extra Bold" pitchFamily="34" charset="-120"/>
              </a:rPr>
              <a:t>Measurable Business Impact</a:t>
            </a:r>
            <a:endParaRPr lang="en-US" sz="3900" dirty="0"/>
          </a:p>
        </p:txBody>
      </p:sp>
      <p:sp>
        <p:nvSpPr>
          <p:cNvPr id="3" name="Text 1"/>
          <p:cNvSpPr/>
          <p:nvPr/>
        </p:nvSpPr>
        <p:spPr>
          <a:xfrm>
            <a:off x="793790" y="1981200"/>
            <a:ext cx="3074670" cy="654963"/>
          </a:xfrm>
          <a:prstGeom prst="rect">
            <a:avLst/>
          </a:prstGeom>
          <a:noFill/>
          <a:ln/>
        </p:spPr>
        <p:txBody>
          <a:bodyPr wrap="none" lIns="0" tIns="0" rIns="0" bIns="0" rtlCol="0" anchor="t"/>
          <a:lstStyle/>
          <a:p>
            <a:pPr marL="0" indent="0" algn="ctr">
              <a:lnSpc>
                <a:spcPts val="5150"/>
              </a:lnSpc>
              <a:buNone/>
            </a:pPr>
            <a:r>
              <a:rPr lang="en-US" sz="5150" b="1" dirty="0">
                <a:solidFill>
                  <a:srgbClr val="FFFFFF"/>
                </a:solidFill>
                <a:latin typeface="Outfit Extra Bold" pitchFamily="34" charset="0"/>
                <a:ea typeface="Outfit Extra Bold" pitchFamily="34" charset="-122"/>
                <a:cs typeface="Outfit Extra Bold" pitchFamily="34" charset="-120"/>
              </a:rPr>
              <a:t>5x</a:t>
            </a:r>
            <a:endParaRPr lang="en-US" sz="5150" dirty="0"/>
          </a:p>
        </p:txBody>
      </p:sp>
      <p:sp>
        <p:nvSpPr>
          <p:cNvPr id="4" name="Text 2"/>
          <p:cNvSpPr/>
          <p:nvPr/>
        </p:nvSpPr>
        <p:spPr>
          <a:xfrm>
            <a:off x="1090613" y="2884170"/>
            <a:ext cx="2480905" cy="310158"/>
          </a:xfrm>
          <a:prstGeom prst="rect">
            <a:avLst/>
          </a:prstGeom>
          <a:noFill/>
          <a:ln/>
        </p:spPr>
        <p:txBody>
          <a:bodyPr wrap="none" lIns="0" tIns="0" rIns="0" bIns="0" rtlCol="0" anchor="t"/>
          <a:lstStyle/>
          <a:p>
            <a:pPr marL="0" indent="0" algn="ctr">
              <a:lnSpc>
                <a:spcPts val="2400"/>
              </a:lnSpc>
              <a:buNone/>
            </a:pPr>
            <a:r>
              <a:rPr lang="en-US" sz="1950" b="1" dirty="0">
                <a:solidFill>
                  <a:srgbClr val="FFFFFF"/>
                </a:solidFill>
                <a:latin typeface="Outfit Extra Bold" pitchFamily="34" charset="0"/>
                <a:ea typeface="Outfit Extra Bold" pitchFamily="34" charset="-122"/>
                <a:cs typeface="Outfit Extra Bold" pitchFamily="34" charset="-120"/>
              </a:rPr>
              <a:t>Online Sales Growth</a:t>
            </a:r>
            <a:endParaRPr lang="en-US" sz="1950" dirty="0"/>
          </a:p>
        </p:txBody>
      </p:sp>
      <p:sp>
        <p:nvSpPr>
          <p:cNvPr id="5" name="Text 3"/>
          <p:cNvSpPr/>
          <p:nvPr/>
        </p:nvSpPr>
        <p:spPr>
          <a:xfrm>
            <a:off x="793790" y="3313390"/>
            <a:ext cx="3074670" cy="1270159"/>
          </a:xfrm>
          <a:prstGeom prst="rect">
            <a:avLst/>
          </a:prstGeom>
          <a:noFill/>
          <a:ln/>
        </p:spPr>
        <p:txBody>
          <a:bodyPr wrap="square" lIns="0" tIns="0" rIns="0" bIns="0" rtlCol="0" anchor="t"/>
          <a:lstStyle/>
          <a:p>
            <a:pPr marL="0" indent="0" algn="ctr">
              <a:lnSpc>
                <a:spcPts val="2500"/>
              </a:lnSpc>
              <a:buNone/>
            </a:pPr>
            <a:r>
              <a:rPr lang="en-US" sz="1550" dirty="0">
                <a:solidFill>
                  <a:srgbClr val="FFFFFF"/>
                </a:solidFill>
                <a:latin typeface="Arimo" pitchFamily="34" charset="0"/>
                <a:ea typeface="Arimo" pitchFamily="34" charset="-122"/>
                <a:cs typeface="Arimo" pitchFamily="34" charset="-120"/>
              </a:rPr>
              <a:t>Revenue acceleration through enhanced digital customer experience and streamlined ordering processes</a:t>
            </a:r>
            <a:endParaRPr lang="en-US" sz="1550" dirty="0"/>
          </a:p>
        </p:txBody>
      </p:sp>
      <p:sp>
        <p:nvSpPr>
          <p:cNvPr id="6" name="Text 4"/>
          <p:cNvSpPr/>
          <p:nvPr/>
        </p:nvSpPr>
        <p:spPr>
          <a:xfrm>
            <a:off x="4116467" y="1981200"/>
            <a:ext cx="3074670" cy="654963"/>
          </a:xfrm>
          <a:prstGeom prst="rect">
            <a:avLst/>
          </a:prstGeom>
          <a:noFill/>
          <a:ln/>
        </p:spPr>
        <p:txBody>
          <a:bodyPr wrap="none" lIns="0" tIns="0" rIns="0" bIns="0" rtlCol="0" anchor="t"/>
          <a:lstStyle/>
          <a:p>
            <a:pPr marL="0" indent="0" algn="ctr">
              <a:lnSpc>
                <a:spcPts val="5150"/>
              </a:lnSpc>
              <a:buNone/>
            </a:pPr>
            <a:r>
              <a:rPr lang="en-US" sz="5150" b="1" dirty="0">
                <a:solidFill>
                  <a:srgbClr val="FFFFFF"/>
                </a:solidFill>
                <a:latin typeface="Outfit Extra Bold" pitchFamily="34" charset="0"/>
                <a:ea typeface="Outfit Extra Bold" pitchFamily="34" charset="-122"/>
                <a:cs typeface="Outfit Extra Bold" pitchFamily="34" charset="-120"/>
              </a:rPr>
              <a:t>68%</a:t>
            </a:r>
            <a:endParaRPr lang="en-US" sz="5150" dirty="0"/>
          </a:p>
        </p:txBody>
      </p:sp>
      <p:sp>
        <p:nvSpPr>
          <p:cNvPr id="7" name="Text 5"/>
          <p:cNvSpPr/>
          <p:nvPr/>
        </p:nvSpPr>
        <p:spPr>
          <a:xfrm>
            <a:off x="4413290" y="2884170"/>
            <a:ext cx="2480905" cy="310158"/>
          </a:xfrm>
          <a:prstGeom prst="rect">
            <a:avLst/>
          </a:prstGeom>
          <a:noFill/>
          <a:ln/>
        </p:spPr>
        <p:txBody>
          <a:bodyPr wrap="none" lIns="0" tIns="0" rIns="0" bIns="0" rtlCol="0" anchor="t"/>
          <a:lstStyle/>
          <a:p>
            <a:pPr marL="0" indent="0" algn="ctr">
              <a:lnSpc>
                <a:spcPts val="2400"/>
              </a:lnSpc>
              <a:buNone/>
            </a:pPr>
            <a:r>
              <a:rPr lang="en-US" sz="1950" b="1" dirty="0">
                <a:solidFill>
                  <a:srgbClr val="FFFFFF"/>
                </a:solidFill>
                <a:latin typeface="Outfit Extra Bold" pitchFamily="34" charset="0"/>
                <a:ea typeface="Outfit Extra Bold" pitchFamily="34" charset="-122"/>
                <a:cs typeface="Outfit Extra Bold" pitchFamily="34" charset="-120"/>
              </a:rPr>
              <a:t>Employee Adoption</a:t>
            </a:r>
            <a:endParaRPr lang="en-US" sz="1950" dirty="0"/>
          </a:p>
        </p:txBody>
      </p:sp>
      <p:sp>
        <p:nvSpPr>
          <p:cNvPr id="8" name="Text 6"/>
          <p:cNvSpPr/>
          <p:nvPr/>
        </p:nvSpPr>
        <p:spPr>
          <a:xfrm>
            <a:off x="4116467" y="3313390"/>
            <a:ext cx="3074670" cy="1270159"/>
          </a:xfrm>
          <a:prstGeom prst="rect">
            <a:avLst/>
          </a:prstGeom>
          <a:noFill/>
          <a:ln/>
        </p:spPr>
        <p:txBody>
          <a:bodyPr wrap="square" lIns="0" tIns="0" rIns="0" bIns="0" rtlCol="0" anchor="t"/>
          <a:lstStyle/>
          <a:p>
            <a:pPr marL="0" indent="0" algn="ctr">
              <a:lnSpc>
                <a:spcPts val="2500"/>
              </a:lnSpc>
              <a:buNone/>
            </a:pPr>
            <a:r>
              <a:rPr lang="en-US" sz="1550" dirty="0">
                <a:solidFill>
                  <a:srgbClr val="FFFFFF"/>
                </a:solidFill>
                <a:latin typeface="Arimo" pitchFamily="34" charset="0"/>
                <a:ea typeface="Arimo" pitchFamily="34" charset="-122"/>
                <a:cs typeface="Arimo" pitchFamily="34" charset="-120"/>
              </a:rPr>
              <a:t>Platform utilization increase demonstrating successful change management and training initiatives</a:t>
            </a:r>
            <a:endParaRPr lang="en-US" sz="1550" dirty="0"/>
          </a:p>
        </p:txBody>
      </p:sp>
      <p:sp>
        <p:nvSpPr>
          <p:cNvPr id="9" name="Text 7"/>
          <p:cNvSpPr/>
          <p:nvPr/>
        </p:nvSpPr>
        <p:spPr>
          <a:xfrm>
            <a:off x="7439144" y="1981200"/>
            <a:ext cx="3074670" cy="654963"/>
          </a:xfrm>
          <a:prstGeom prst="rect">
            <a:avLst/>
          </a:prstGeom>
          <a:noFill/>
          <a:ln/>
        </p:spPr>
        <p:txBody>
          <a:bodyPr wrap="none" lIns="0" tIns="0" rIns="0" bIns="0" rtlCol="0" anchor="t"/>
          <a:lstStyle/>
          <a:p>
            <a:pPr marL="0" indent="0" algn="ctr">
              <a:lnSpc>
                <a:spcPts val="5150"/>
              </a:lnSpc>
              <a:buNone/>
            </a:pPr>
            <a:r>
              <a:rPr lang="en-US" sz="5150" b="1" dirty="0">
                <a:solidFill>
                  <a:srgbClr val="FFFFFF"/>
                </a:solidFill>
                <a:latin typeface="Outfit Extra Bold" pitchFamily="34" charset="0"/>
                <a:ea typeface="Outfit Extra Bold" pitchFamily="34" charset="-122"/>
                <a:cs typeface="Outfit Extra Bold" pitchFamily="34" charset="-120"/>
              </a:rPr>
              <a:t>9x</a:t>
            </a:r>
            <a:endParaRPr lang="en-US" sz="5150" dirty="0"/>
          </a:p>
        </p:txBody>
      </p:sp>
      <p:sp>
        <p:nvSpPr>
          <p:cNvPr id="10" name="Text 8"/>
          <p:cNvSpPr/>
          <p:nvPr/>
        </p:nvSpPr>
        <p:spPr>
          <a:xfrm>
            <a:off x="7653576" y="2884170"/>
            <a:ext cx="2645807" cy="310158"/>
          </a:xfrm>
          <a:prstGeom prst="rect">
            <a:avLst/>
          </a:prstGeom>
          <a:noFill/>
          <a:ln/>
        </p:spPr>
        <p:txBody>
          <a:bodyPr wrap="none" lIns="0" tIns="0" rIns="0" bIns="0" rtlCol="0" anchor="t"/>
          <a:lstStyle/>
          <a:p>
            <a:pPr marL="0" indent="0" algn="ctr">
              <a:lnSpc>
                <a:spcPts val="2400"/>
              </a:lnSpc>
              <a:buNone/>
            </a:pPr>
            <a:r>
              <a:rPr lang="en-US" sz="1950" b="1" dirty="0">
                <a:solidFill>
                  <a:srgbClr val="FFFFFF"/>
                </a:solidFill>
                <a:latin typeface="Outfit Extra Bold" pitchFamily="34" charset="0"/>
                <a:ea typeface="Outfit Extra Bold" pitchFamily="34" charset="-122"/>
                <a:cs typeface="Outfit Extra Bold" pitchFamily="34" charset="-120"/>
              </a:rPr>
              <a:t>Search Volume Growth</a:t>
            </a:r>
            <a:endParaRPr lang="en-US" sz="1950" dirty="0"/>
          </a:p>
        </p:txBody>
      </p:sp>
      <p:sp>
        <p:nvSpPr>
          <p:cNvPr id="11" name="Text 9"/>
          <p:cNvSpPr/>
          <p:nvPr/>
        </p:nvSpPr>
        <p:spPr>
          <a:xfrm>
            <a:off x="7439144" y="3313390"/>
            <a:ext cx="3074670" cy="952619"/>
          </a:xfrm>
          <a:prstGeom prst="rect">
            <a:avLst/>
          </a:prstGeom>
          <a:noFill/>
          <a:ln/>
        </p:spPr>
        <p:txBody>
          <a:bodyPr wrap="square" lIns="0" tIns="0" rIns="0" bIns="0" rtlCol="0" anchor="t"/>
          <a:lstStyle/>
          <a:p>
            <a:pPr marL="0" indent="0" algn="ctr">
              <a:lnSpc>
                <a:spcPts val="2500"/>
              </a:lnSpc>
              <a:buNone/>
            </a:pPr>
            <a:r>
              <a:rPr lang="en-US" sz="1550" dirty="0">
                <a:solidFill>
                  <a:srgbClr val="FFFFFF"/>
                </a:solidFill>
                <a:latin typeface="Arimo" pitchFamily="34" charset="0"/>
                <a:ea typeface="Arimo" pitchFamily="34" charset="-122"/>
                <a:cs typeface="Arimo" pitchFamily="34" charset="-120"/>
              </a:rPr>
              <a:t>User engagement surge reflecting improved platform usability and customer satisfaction</a:t>
            </a:r>
            <a:endParaRPr lang="en-US" sz="1550" dirty="0"/>
          </a:p>
        </p:txBody>
      </p:sp>
      <p:sp>
        <p:nvSpPr>
          <p:cNvPr id="12" name="Text 10"/>
          <p:cNvSpPr/>
          <p:nvPr/>
        </p:nvSpPr>
        <p:spPr>
          <a:xfrm>
            <a:off x="10761821" y="1981200"/>
            <a:ext cx="3074789" cy="654963"/>
          </a:xfrm>
          <a:prstGeom prst="rect">
            <a:avLst/>
          </a:prstGeom>
          <a:noFill/>
          <a:ln/>
        </p:spPr>
        <p:txBody>
          <a:bodyPr wrap="none" lIns="0" tIns="0" rIns="0" bIns="0" rtlCol="0" anchor="t"/>
          <a:lstStyle/>
          <a:p>
            <a:pPr marL="0" indent="0" algn="ctr">
              <a:lnSpc>
                <a:spcPts val="5150"/>
              </a:lnSpc>
              <a:buNone/>
            </a:pPr>
            <a:r>
              <a:rPr lang="en-US" sz="5150" b="1" dirty="0">
                <a:solidFill>
                  <a:srgbClr val="FFFFFF"/>
                </a:solidFill>
                <a:latin typeface="Outfit Extra Bold" pitchFamily="34" charset="0"/>
                <a:ea typeface="Outfit Extra Bold" pitchFamily="34" charset="-122"/>
                <a:cs typeface="Outfit Extra Bold" pitchFamily="34" charset="-120"/>
              </a:rPr>
              <a:t>7%</a:t>
            </a:r>
            <a:endParaRPr lang="en-US" sz="5150" dirty="0"/>
          </a:p>
        </p:txBody>
      </p:sp>
      <p:sp>
        <p:nvSpPr>
          <p:cNvPr id="13" name="Text 11"/>
          <p:cNvSpPr/>
          <p:nvPr/>
        </p:nvSpPr>
        <p:spPr>
          <a:xfrm>
            <a:off x="11058763" y="2884170"/>
            <a:ext cx="2480905" cy="310158"/>
          </a:xfrm>
          <a:prstGeom prst="rect">
            <a:avLst/>
          </a:prstGeom>
          <a:noFill/>
          <a:ln/>
        </p:spPr>
        <p:txBody>
          <a:bodyPr wrap="none" lIns="0" tIns="0" rIns="0" bIns="0" rtlCol="0" anchor="t"/>
          <a:lstStyle/>
          <a:p>
            <a:pPr marL="0" indent="0" algn="ctr">
              <a:lnSpc>
                <a:spcPts val="2400"/>
              </a:lnSpc>
              <a:buNone/>
            </a:pPr>
            <a:r>
              <a:rPr lang="en-US" sz="1950" b="1" dirty="0">
                <a:solidFill>
                  <a:srgbClr val="FFFFFF"/>
                </a:solidFill>
                <a:latin typeface="Outfit Extra Bold" pitchFamily="34" charset="0"/>
                <a:ea typeface="Outfit Extra Bold" pitchFamily="34" charset="-122"/>
                <a:cs typeface="Outfit Extra Bold" pitchFamily="34" charset="-120"/>
              </a:rPr>
              <a:t>Conversion Rate Lift</a:t>
            </a:r>
            <a:endParaRPr lang="en-US" sz="1950" dirty="0"/>
          </a:p>
        </p:txBody>
      </p:sp>
      <p:sp>
        <p:nvSpPr>
          <p:cNvPr id="14" name="Text 12"/>
          <p:cNvSpPr/>
          <p:nvPr/>
        </p:nvSpPr>
        <p:spPr>
          <a:xfrm>
            <a:off x="10761821" y="3313390"/>
            <a:ext cx="3074789" cy="952619"/>
          </a:xfrm>
          <a:prstGeom prst="rect">
            <a:avLst/>
          </a:prstGeom>
          <a:noFill/>
          <a:ln/>
        </p:spPr>
        <p:txBody>
          <a:bodyPr wrap="square" lIns="0" tIns="0" rIns="0" bIns="0" rtlCol="0" anchor="t"/>
          <a:lstStyle/>
          <a:p>
            <a:pPr marL="0" indent="0" algn="ctr">
              <a:lnSpc>
                <a:spcPts val="2500"/>
              </a:lnSpc>
              <a:buNone/>
            </a:pPr>
            <a:r>
              <a:rPr lang="en-US" sz="1550" dirty="0">
                <a:solidFill>
                  <a:srgbClr val="FFFFFF"/>
                </a:solidFill>
                <a:latin typeface="Arimo" pitchFamily="34" charset="0"/>
                <a:ea typeface="Arimo" pitchFamily="34" charset="-122"/>
                <a:cs typeface="Arimo" pitchFamily="34" charset="-120"/>
              </a:rPr>
              <a:t>Enhanced customer journey optimization driving measurable business outcomes</a:t>
            </a:r>
            <a:endParaRPr lang="en-US" sz="1550" dirty="0"/>
          </a:p>
        </p:txBody>
      </p:sp>
      <p:sp>
        <p:nvSpPr>
          <p:cNvPr id="15" name="Text 13"/>
          <p:cNvSpPr/>
          <p:nvPr/>
        </p:nvSpPr>
        <p:spPr>
          <a:xfrm>
            <a:off x="5777746" y="5079563"/>
            <a:ext cx="3074789" cy="654963"/>
          </a:xfrm>
          <a:prstGeom prst="rect">
            <a:avLst/>
          </a:prstGeom>
          <a:noFill/>
          <a:ln/>
        </p:spPr>
        <p:txBody>
          <a:bodyPr wrap="none" lIns="0" tIns="0" rIns="0" bIns="0" rtlCol="0" anchor="t"/>
          <a:lstStyle/>
          <a:p>
            <a:pPr marL="0" indent="0" algn="ctr">
              <a:lnSpc>
                <a:spcPts val="5150"/>
              </a:lnSpc>
              <a:buNone/>
            </a:pPr>
            <a:r>
              <a:rPr lang="en-US" sz="5150" b="1" dirty="0">
                <a:solidFill>
                  <a:srgbClr val="FFFFFF"/>
                </a:solidFill>
                <a:latin typeface="Outfit Extra Bold" pitchFamily="34" charset="0"/>
                <a:ea typeface="Outfit Extra Bold" pitchFamily="34" charset="-122"/>
                <a:cs typeface="Outfit Extra Bold" pitchFamily="34" charset="-120"/>
              </a:rPr>
              <a:t>100%</a:t>
            </a:r>
            <a:endParaRPr lang="en-US" sz="5150" dirty="0"/>
          </a:p>
        </p:txBody>
      </p:sp>
      <p:sp>
        <p:nvSpPr>
          <p:cNvPr id="16" name="Text 14"/>
          <p:cNvSpPr/>
          <p:nvPr/>
        </p:nvSpPr>
        <p:spPr>
          <a:xfrm>
            <a:off x="6074688" y="5982533"/>
            <a:ext cx="2480905" cy="310158"/>
          </a:xfrm>
          <a:prstGeom prst="rect">
            <a:avLst/>
          </a:prstGeom>
          <a:noFill/>
          <a:ln/>
        </p:spPr>
        <p:txBody>
          <a:bodyPr wrap="none" lIns="0" tIns="0" rIns="0" bIns="0" rtlCol="0" anchor="t"/>
          <a:lstStyle/>
          <a:p>
            <a:pPr marL="0" indent="0" algn="ctr">
              <a:lnSpc>
                <a:spcPts val="2400"/>
              </a:lnSpc>
              <a:buNone/>
            </a:pPr>
            <a:r>
              <a:rPr lang="en-US" sz="1950" b="1" dirty="0">
                <a:solidFill>
                  <a:srgbClr val="FFFFFF"/>
                </a:solidFill>
                <a:latin typeface="Outfit Extra Bold" pitchFamily="34" charset="0"/>
                <a:ea typeface="Outfit Extra Bold" pitchFamily="34" charset="-122"/>
                <a:cs typeface="Outfit Extra Bold" pitchFamily="34" charset="-120"/>
              </a:rPr>
              <a:t>SEO Optimization</a:t>
            </a:r>
            <a:endParaRPr lang="en-US" sz="1950" dirty="0"/>
          </a:p>
        </p:txBody>
      </p:sp>
      <p:sp>
        <p:nvSpPr>
          <p:cNvPr id="17" name="Text 15"/>
          <p:cNvSpPr/>
          <p:nvPr/>
        </p:nvSpPr>
        <p:spPr>
          <a:xfrm>
            <a:off x="5777746" y="6411754"/>
            <a:ext cx="3074789" cy="952619"/>
          </a:xfrm>
          <a:prstGeom prst="rect">
            <a:avLst/>
          </a:prstGeom>
          <a:noFill/>
          <a:ln/>
        </p:spPr>
        <p:txBody>
          <a:bodyPr wrap="square" lIns="0" tIns="0" rIns="0" bIns="0" rtlCol="0" anchor="t"/>
          <a:lstStyle/>
          <a:p>
            <a:pPr marL="0" indent="0" algn="ctr">
              <a:lnSpc>
                <a:spcPts val="2500"/>
              </a:lnSpc>
              <a:buNone/>
            </a:pPr>
            <a:r>
              <a:rPr lang="en-US" sz="1550" dirty="0">
                <a:solidFill>
                  <a:srgbClr val="FFFFFF"/>
                </a:solidFill>
                <a:latin typeface="Arimo" pitchFamily="34" charset="0"/>
                <a:ea typeface="Arimo" pitchFamily="34" charset="-122"/>
                <a:cs typeface="Arimo" pitchFamily="34" charset="-120"/>
              </a:rPr>
              <a:t>Complete search engine visibility transformation for competitive market positioning</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69977"/>
            <a:ext cx="11562993" cy="620078"/>
          </a:xfrm>
          <a:prstGeom prst="rect">
            <a:avLst/>
          </a:prstGeom>
          <a:noFill/>
          <a:ln/>
        </p:spPr>
        <p:txBody>
          <a:bodyPr wrap="non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Strategic Challenge Assessment &amp; Solution Design</a:t>
            </a:r>
            <a:endParaRPr lang="en-US" sz="3900" dirty="0"/>
          </a:p>
        </p:txBody>
      </p:sp>
      <p:sp>
        <p:nvSpPr>
          <p:cNvPr id="3" name="Shape 1"/>
          <p:cNvSpPr/>
          <p:nvPr/>
        </p:nvSpPr>
        <p:spPr>
          <a:xfrm>
            <a:off x="793790" y="1786890"/>
            <a:ext cx="6422231" cy="2737128"/>
          </a:xfrm>
          <a:prstGeom prst="roundRect">
            <a:avLst>
              <a:gd name="adj" fmla="val 3046"/>
            </a:avLst>
          </a:prstGeom>
          <a:solidFill>
            <a:srgbClr val="FAFAFA">
              <a:alpha val="95000"/>
            </a:srgbClr>
          </a:solidFill>
          <a:ln w="22860">
            <a:solidFill>
              <a:srgbClr val="BDB8DF"/>
            </a:solidFill>
            <a:prstDash val="solid"/>
          </a:ln>
        </p:spPr>
        <p:txBody>
          <a:bodyPr/>
          <a:lstStyle/>
          <a:p>
            <a:endParaRPr lang="en-US"/>
          </a:p>
        </p:txBody>
      </p:sp>
      <p:sp>
        <p:nvSpPr>
          <p:cNvPr id="4" name="Shape 2"/>
          <p:cNvSpPr/>
          <p:nvPr/>
        </p:nvSpPr>
        <p:spPr>
          <a:xfrm>
            <a:off x="816650" y="1809750"/>
            <a:ext cx="6376511" cy="595313"/>
          </a:xfrm>
          <a:prstGeom prst="roundRect">
            <a:avLst>
              <a:gd name="adj" fmla="val 9395"/>
            </a:avLst>
          </a:prstGeom>
          <a:solidFill>
            <a:srgbClr val="E9E6FA"/>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6077" y="1954649"/>
            <a:ext cx="297656" cy="297656"/>
          </a:xfrm>
          <a:prstGeom prst="rect">
            <a:avLst/>
          </a:prstGeom>
        </p:spPr>
      </p:pic>
      <p:sp>
        <p:nvSpPr>
          <p:cNvPr id="6" name="Text 3"/>
          <p:cNvSpPr/>
          <p:nvPr/>
        </p:nvSpPr>
        <p:spPr>
          <a:xfrm>
            <a:off x="1015008" y="2603421"/>
            <a:ext cx="4056936"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Customer Experience Optimization</a:t>
            </a:r>
            <a:endParaRPr lang="en-US" sz="1950" dirty="0"/>
          </a:p>
        </p:txBody>
      </p:sp>
      <p:sp>
        <p:nvSpPr>
          <p:cNvPr id="7" name="Text 4"/>
          <p:cNvSpPr/>
          <p:nvPr/>
        </p:nvSpPr>
        <p:spPr>
          <a:xfrm>
            <a:off x="1015008" y="3032641"/>
            <a:ext cx="5979795" cy="127015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Eliminated long hold times and limited self-service capabilities by implementing real-time inventory visibility and automated order tracking. Delivered a unique B2B experience, reducing customer service inquiries by enabling self-service ordering.</a:t>
            </a:r>
            <a:endParaRPr lang="en-US" sz="1550" dirty="0"/>
          </a:p>
        </p:txBody>
      </p:sp>
      <p:sp>
        <p:nvSpPr>
          <p:cNvPr id="8" name="Shape 5"/>
          <p:cNvSpPr/>
          <p:nvPr/>
        </p:nvSpPr>
        <p:spPr>
          <a:xfrm>
            <a:off x="7414379" y="1786890"/>
            <a:ext cx="6422231" cy="2737128"/>
          </a:xfrm>
          <a:prstGeom prst="roundRect">
            <a:avLst>
              <a:gd name="adj" fmla="val 3046"/>
            </a:avLst>
          </a:prstGeom>
          <a:solidFill>
            <a:srgbClr val="FAFAFA">
              <a:alpha val="95000"/>
            </a:srgbClr>
          </a:solidFill>
          <a:ln w="22860">
            <a:solidFill>
              <a:srgbClr val="BDB8DF"/>
            </a:solidFill>
            <a:prstDash val="solid"/>
          </a:ln>
        </p:spPr>
        <p:txBody>
          <a:bodyPr/>
          <a:lstStyle/>
          <a:p>
            <a:endParaRPr lang="en-US"/>
          </a:p>
        </p:txBody>
      </p:sp>
      <p:sp>
        <p:nvSpPr>
          <p:cNvPr id="9" name="Shape 6"/>
          <p:cNvSpPr/>
          <p:nvPr/>
        </p:nvSpPr>
        <p:spPr>
          <a:xfrm>
            <a:off x="7437239" y="1809750"/>
            <a:ext cx="6376511" cy="595313"/>
          </a:xfrm>
          <a:prstGeom prst="roundRect">
            <a:avLst>
              <a:gd name="adj" fmla="val 9395"/>
            </a:avLst>
          </a:prstGeom>
          <a:solidFill>
            <a:srgbClr val="E9E6FA"/>
          </a:solidFill>
          <a:ln/>
        </p:spPr>
        <p:txBody>
          <a:bodyPr/>
          <a:lstStyle/>
          <a:p>
            <a:endParaRPr lang="en-US"/>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6667" y="1954649"/>
            <a:ext cx="297656" cy="297656"/>
          </a:xfrm>
          <a:prstGeom prst="rect">
            <a:avLst/>
          </a:prstGeom>
        </p:spPr>
      </p:pic>
      <p:sp>
        <p:nvSpPr>
          <p:cNvPr id="11" name="Text 7"/>
          <p:cNvSpPr/>
          <p:nvPr/>
        </p:nvSpPr>
        <p:spPr>
          <a:xfrm>
            <a:off x="7635597" y="2603421"/>
            <a:ext cx="4282678"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Operational Efficiency Enhancement</a:t>
            </a:r>
            <a:endParaRPr lang="en-US" sz="1950" dirty="0"/>
          </a:p>
        </p:txBody>
      </p:sp>
      <p:sp>
        <p:nvSpPr>
          <p:cNvPr id="12" name="Text 8"/>
          <p:cNvSpPr/>
          <p:nvPr/>
        </p:nvSpPr>
        <p:spPr>
          <a:xfrm>
            <a:off x="7635597" y="3032641"/>
            <a:ext cx="5979795" cy="127015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Streamlined complex multi-system workflows across 25 locations and 2 ERP platforms. Implemented unified interface reducing order processing time and improving inventory management accuracy across entire service network.</a:t>
            </a:r>
            <a:endParaRPr lang="en-US" sz="1550" dirty="0"/>
          </a:p>
        </p:txBody>
      </p:sp>
      <p:sp>
        <p:nvSpPr>
          <p:cNvPr id="13" name="Shape 9"/>
          <p:cNvSpPr/>
          <p:nvPr/>
        </p:nvSpPr>
        <p:spPr>
          <a:xfrm>
            <a:off x="793790" y="4722376"/>
            <a:ext cx="6422231" cy="2737128"/>
          </a:xfrm>
          <a:prstGeom prst="roundRect">
            <a:avLst>
              <a:gd name="adj" fmla="val 3046"/>
            </a:avLst>
          </a:prstGeom>
          <a:solidFill>
            <a:srgbClr val="FAFAFA">
              <a:alpha val="95000"/>
            </a:srgbClr>
          </a:solidFill>
          <a:ln w="22860">
            <a:solidFill>
              <a:srgbClr val="BDB8DF"/>
            </a:solidFill>
            <a:prstDash val="solid"/>
          </a:ln>
        </p:spPr>
        <p:txBody>
          <a:bodyPr/>
          <a:lstStyle/>
          <a:p>
            <a:endParaRPr lang="en-US"/>
          </a:p>
        </p:txBody>
      </p:sp>
      <p:sp>
        <p:nvSpPr>
          <p:cNvPr id="14" name="Shape 10"/>
          <p:cNvSpPr/>
          <p:nvPr/>
        </p:nvSpPr>
        <p:spPr>
          <a:xfrm>
            <a:off x="816650" y="4745236"/>
            <a:ext cx="6376511" cy="595313"/>
          </a:xfrm>
          <a:prstGeom prst="roundRect">
            <a:avLst>
              <a:gd name="adj" fmla="val 9395"/>
            </a:avLst>
          </a:prstGeom>
          <a:solidFill>
            <a:srgbClr val="E9E6FA"/>
          </a:solidFill>
          <a:ln/>
        </p:spPr>
        <p:txBody>
          <a:bodyPr/>
          <a:lstStyle/>
          <a:p>
            <a:endParaRPr lang="en-US"/>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56077" y="4890135"/>
            <a:ext cx="297656" cy="297656"/>
          </a:xfrm>
          <a:prstGeom prst="rect">
            <a:avLst/>
          </a:prstGeom>
        </p:spPr>
      </p:pic>
      <p:sp>
        <p:nvSpPr>
          <p:cNvPr id="16" name="Text 11"/>
          <p:cNvSpPr/>
          <p:nvPr/>
        </p:nvSpPr>
        <p:spPr>
          <a:xfrm>
            <a:off x="1015008" y="5538907"/>
            <a:ext cx="4359950"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Employee Experience Transformation</a:t>
            </a:r>
            <a:endParaRPr lang="en-US" sz="1950" dirty="0"/>
          </a:p>
        </p:txBody>
      </p:sp>
      <p:sp>
        <p:nvSpPr>
          <p:cNvPr id="17" name="Text 12"/>
          <p:cNvSpPr/>
          <p:nvPr/>
        </p:nvSpPr>
        <p:spPr>
          <a:xfrm>
            <a:off x="1015008" y="5968127"/>
            <a:ext cx="5979795" cy="127015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Addressed retention challenges by modernizing technology stack and simplifying workflows. Enabled new hires to perform at experienced employee levels through intuitive, industry-specific search tools and integrated systems.</a:t>
            </a:r>
            <a:endParaRPr lang="en-US" sz="1550" dirty="0"/>
          </a:p>
        </p:txBody>
      </p:sp>
      <p:sp>
        <p:nvSpPr>
          <p:cNvPr id="18" name="Shape 13"/>
          <p:cNvSpPr/>
          <p:nvPr/>
        </p:nvSpPr>
        <p:spPr>
          <a:xfrm>
            <a:off x="7414379" y="4722376"/>
            <a:ext cx="6422231" cy="2737128"/>
          </a:xfrm>
          <a:prstGeom prst="roundRect">
            <a:avLst>
              <a:gd name="adj" fmla="val 3046"/>
            </a:avLst>
          </a:prstGeom>
          <a:solidFill>
            <a:srgbClr val="FAFAFA">
              <a:alpha val="95000"/>
            </a:srgbClr>
          </a:solidFill>
          <a:ln w="22860">
            <a:solidFill>
              <a:srgbClr val="BDB8DF"/>
            </a:solidFill>
            <a:prstDash val="solid"/>
          </a:ln>
        </p:spPr>
        <p:txBody>
          <a:bodyPr/>
          <a:lstStyle/>
          <a:p>
            <a:endParaRPr lang="en-US"/>
          </a:p>
        </p:txBody>
      </p:sp>
      <p:sp>
        <p:nvSpPr>
          <p:cNvPr id="19" name="Shape 14"/>
          <p:cNvSpPr/>
          <p:nvPr/>
        </p:nvSpPr>
        <p:spPr>
          <a:xfrm>
            <a:off x="7437239" y="4745236"/>
            <a:ext cx="6376511" cy="595313"/>
          </a:xfrm>
          <a:prstGeom prst="roundRect">
            <a:avLst>
              <a:gd name="adj" fmla="val 9395"/>
            </a:avLst>
          </a:prstGeom>
          <a:solidFill>
            <a:srgbClr val="E9E6FA"/>
          </a:solidFill>
          <a:ln/>
        </p:spPr>
        <p:txBody>
          <a:bodyPr/>
          <a:lstStyle/>
          <a:p>
            <a:endParaRPr lang="en-US"/>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6667" y="4890135"/>
            <a:ext cx="297656" cy="297656"/>
          </a:xfrm>
          <a:prstGeom prst="rect">
            <a:avLst/>
          </a:prstGeom>
        </p:spPr>
      </p:pic>
      <p:sp>
        <p:nvSpPr>
          <p:cNvPr id="21" name="Text 15"/>
          <p:cNvSpPr/>
          <p:nvPr/>
        </p:nvSpPr>
        <p:spPr>
          <a:xfrm>
            <a:off x="7635597" y="5538907"/>
            <a:ext cx="3664148"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Competitive Market Positioning</a:t>
            </a:r>
            <a:endParaRPr lang="en-US" sz="1950" dirty="0"/>
          </a:p>
        </p:txBody>
      </p:sp>
      <p:sp>
        <p:nvSpPr>
          <p:cNvPr id="22" name="Text 16"/>
          <p:cNvSpPr/>
          <p:nvPr/>
        </p:nvSpPr>
        <p:spPr>
          <a:xfrm>
            <a:off x="7635597" y="5968127"/>
            <a:ext cx="5979795" cy="95261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Established digital-first competitive advantage in heavy-duty truck aftermarket. Enhanced brand trust and customer loyalty through reliable, responsive service delivery and superior user experience.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703784"/>
            <a:ext cx="11036022" cy="620078"/>
          </a:xfrm>
          <a:prstGeom prst="rect">
            <a:avLst/>
          </a:prstGeom>
          <a:noFill/>
          <a:ln/>
        </p:spPr>
        <p:txBody>
          <a:bodyPr wrap="non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Enterprise Composable Commerce Architecture</a:t>
            </a:r>
            <a:endParaRPr lang="en-US" sz="3900" dirty="0"/>
          </a:p>
        </p:txBody>
      </p:sp>
      <p:sp>
        <p:nvSpPr>
          <p:cNvPr id="3" name="Text 1"/>
          <p:cNvSpPr/>
          <p:nvPr/>
        </p:nvSpPr>
        <p:spPr>
          <a:xfrm>
            <a:off x="793790" y="2819876"/>
            <a:ext cx="4829889" cy="372070"/>
          </a:xfrm>
          <a:prstGeom prst="rect">
            <a:avLst/>
          </a:prstGeom>
          <a:noFill/>
          <a:ln/>
        </p:spPr>
        <p:txBody>
          <a:bodyPr wrap="none" lIns="0" tIns="0" rIns="0" bIns="0" rtlCol="0" anchor="t"/>
          <a:lstStyle/>
          <a:p>
            <a:pPr marL="0" indent="0" algn="l">
              <a:lnSpc>
                <a:spcPts val="2900"/>
              </a:lnSpc>
              <a:buNone/>
            </a:pPr>
            <a:r>
              <a:rPr lang="en-US" sz="2300" b="1" dirty="0">
                <a:solidFill>
                  <a:srgbClr val="231971"/>
                </a:solidFill>
                <a:latin typeface="Outfit Extra Bold" pitchFamily="34" charset="0"/>
                <a:ea typeface="Outfit Extra Bold" pitchFamily="34" charset="-122"/>
                <a:cs typeface="Outfit Extra Bold" pitchFamily="34" charset="-120"/>
              </a:rPr>
              <a:t>Technology Integration Leadership</a:t>
            </a:r>
            <a:endParaRPr lang="en-US" sz="2300" dirty="0"/>
          </a:p>
        </p:txBody>
      </p:sp>
      <p:sp>
        <p:nvSpPr>
          <p:cNvPr id="4" name="Text 2"/>
          <p:cNvSpPr/>
          <p:nvPr/>
        </p:nvSpPr>
        <p:spPr>
          <a:xfrm>
            <a:off x="793790" y="3390305"/>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Directed implementation of composable commerce platform, integrating critical business systems:</a:t>
            </a:r>
            <a:endParaRPr lang="en-US" sz="1550" dirty="0"/>
          </a:p>
        </p:txBody>
      </p:sp>
      <p:sp>
        <p:nvSpPr>
          <p:cNvPr id="5" name="Text 3"/>
          <p:cNvSpPr/>
          <p:nvPr/>
        </p:nvSpPr>
        <p:spPr>
          <a:xfrm>
            <a:off x="793790" y="420397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A2742"/>
                </a:solidFill>
                <a:latin typeface="Arimo" pitchFamily="34" charset="0"/>
                <a:ea typeface="Arimo" pitchFamily="34" charset="-122"/>
                <a:cs typeface="Arimo" pitchFamily="34" charset="-120"/>
              </a:rPr>
              <a:t>E-commerce Platform:</a:t>
            </a:r>
            <a:r>
              <a:rPr lang="en-US" sz="1550" dirty="0">
                <a:solidFill>
                  <a:srgbClr val="2A2742"/>
                </a:solidFill>
                <a:latin typeface="Arimo" pitchFamily="34" charset="0"/>
                <a:ea typeface="Arimo" pitchFamily="34" charset="-122"/>
                <a:cs typeface="Arimo" pitchFamily="34" charset="-120"/>
              </a:rPr>
              <a:t> PZ CxCommerce</a:t>
            </a:r>
            <a:endParaRPr lang="en-US" sz="1550" dirty="0"/>
          </a:p>
        </p:txBody>
      </p:sp>
      <p:sp>
        <p:nvSpPr>
          <p:cNvPr id="6" name="Text 4"/>
          <p:cNvSpPr/>
          <p:nvPr/>
        </p:nvSpPr>
        <p:spPr>
          <a:xfrm>
            <a:off x="793790" y="459093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A2742"/>
                </a:solidFill>
                <a:latin typeface="Arimo" pitchFamily="34" charset="0"/>
                <a:ea typeface="Arimo" pitchFamily="34" charset="-122"/>
                <a:cs typeface="Arimo" pitchFamily="34" charset="-120"/>
              </a:rPr>
              <a:t>Product Information:</a:t>
            </a:r>
            <a:r>
              <a:rPr lang="en-US" sz="1550" dirty="0">
                <a:solidFill>
                  <a:srgbClr val="2A2742"/>
                </a:solidFill>
                <a:latin typeface="Arimo" pitchFamily="34" charset="0"/>
                <a:ea typeface="Arimo" pitchFamily="34" charset="-122"/>
                <a:cs typeface="Arimo" pitchFamily="34" charset="-120"/>
              </a:rPr>
              <a:t> Plytix PIM integration</a:t>
            </a:r>
            <a:endParaRPr lang="en-US" sz="1550" dirty="0"/>
          </a:p>
        </p:txBody>
      </p:sp>
      <p:sp>
        <p:nvSpPr>
          <p:cNvPr id="7" name="Text 5"/>
          <p:cNvSpPr/>
          <p:nvPr/>
        </p:nvSpPr>
        <p:spPr>
          <a:xfrm>
            <a:off x="793790" y="497788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A2742"/>
                </a:solidFill>
                <a:latin typeface="Arimo" pitchFamily="34" charset="0"/>
                <a:ea typeface="Arimo" pitchFamily="34" charset="-122"/>
                <a:cs typeface="Arimo" pitchFamily="34" charset="-120"/>
              </a:rPr>
              <a:t>Dealer Management:</a:t>
            </a:r>
            <a:r>
              <a:rPr lang="en-US" sz="1550" dirty="0">
                <a:solidFill>
                  <a:srgbClr val="2A2742"/>
                </a:solidFill>
                <a:latin typeface="Arimo" pitchFamily="34" charset="0"/>
                <a:ea typeface="Arimo" pitchFamily="34" charset="-122"/>
                <a:cs typeface="Arimo" pitchFamily="34" charset="-120"/>
              </a:rPr>
              <a:t> Procede DMS connectivity</a:t>
            </a:r>
            <a:endParaRPr lang="en-US" sz="1550" dirty="0"/>
          </a:p>
        </p:txBody>
      </p:sp>
      <p:sp>
        <p:nvSpPr>
          <p:cNvPr id="8" name="Text 6"/>
          <p:cNvSpPr/>
          <p:nvPr/>
        </p:nvSpPr>
        <p:spPr>
          <a:xfrm>
            <a:off x="793790" y="536483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A2742"/>
                </a:solidFill>
                <a:latin typeface="Arimo" pitchFamily="34" charset="0"/>
                <a:ea typeface="Arimo" pitchFamily="34" charset="-122"/>
                <a:cs typeface="Arimo" pitchFamily="34" charset="-120"/>
              </a:rPr>
              <a:t>Tax Automation:</a:t>
            </a:r>
            <a:r>
              <a:rPr lang="en-US" sz="1550" dirty="0">
                <a:solidFill>
                  <a:srgbClr val="2A2742"/>
                </a:solidFill>
                <a:latin typeface="Arimo" pitchFamily="34" charset="0"/>
                <a:ea typeface="Arimo" pitchFamily="34" charset="-122"/>
                <a:cs typeface="Arimo" pitchFamily="34" charset="-120"/>
              </a:rPr>
              <a:t> Taxjar implementation</a:t>
            </a:r>
            <a:endParaRPr lang="en-US" sz="1550" dirty="0"/>
          </a:p>
        </p:txBody>
      </p:sp>
      <p:sp>
        <p:nvSpPr>
          <p:cNvPr id="9" name="Text 7"/>
          <p:cNvSpPr/>
          <p:nvPr/>
        </p:nvSpPr>
        <p:spPr>
          <a:xfrm>
            <a:off x="793790" y="5751790"/>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A2742"/>
                </a:solidFill>
                <a:latin typeface="Arimo" pitchFamily="34" charset="0"/>
                <a:ea typeface="Arimo" pitchFamily="34" charset="-122"/>
                <a:cs typeface="Arimo" pitchFamily="34" charset="-120"/>
              </a:rPr>
              <a:t>Shipping Integration:</a:t>
            </a:r>
            <a:r>
              <a:rPr lang="en-US" sz="1550" dirty="0">
                <a:solidFill>
                  <a:srgbClr val="2A2742"/>
                </a:solidFill>
                <a:latin typeface="Arimo" pitchFamily="34" charset="0"/>
                <a:ea typeface="Arimo" pitchFamily="34" charset="-122"/>
                <a:cs typeface="Arimo" pitchFamily="34" charset="-120"/>
              </a:rPr>
              <a:t> FedEx API</a:t>
            </a:r>
            <a:endParaRPr lang="en-US" sz="1550" dirty="0"/>
          </a:p>
        </p:txBody>
      </p:sp>
      <p:sp>
        <p:nvSpPr>
          <p:cNvPr id="10" name="Text 8"/>
          <p:cNvSpPr/>
          <p:nvPr/>
        </p:nvSpPr>
        <p:spPr>
          <a:xfrm>
            <a:off x="793790" y="6138743"/>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2A2742"/>
                </a:solidFill>
                <a:latin typeface="Arimo" pitchFamily="34" charset="0"/>
                <a:ea typeface="Arimo" pitchFamily="34" charset="-122"/>
                <a:cs typeface="Arimo" pitchFamily="34" charset="-120"/>
              </a:rPr>
              <a:t>Analytics Platform:</a:t>
            </a:r>
            <a:r>
              <a:rPr lang="en-US" sz="1550" dirty="0">
                <a:solidFill>
                  <a:srgbClr val="2A2742"/>
                </a:solidFill>
                <a:latin typeface="Arimo" pitchFamily="34" charset="0"/>
                <a:ea typeface="Arimo" pitchFamily="34" charset="-122"/>
                <a:cs typeface="Arimo" pitchFamily="34" charset="-120"/>
              </a:rPr>
              <a:t> Google Analytics 4</a:t>
            </a:r>
            <a:endParaRPr lang="en-US" sz="1550" dirty="0"/>
          </a:p>
        </p:txBody>
      </p:sp>
      <p:sp>
        <p:nvSpPr>
          <p:cNvPr id="11" name="Text 9"/>
          <p:cNvSpPr/>
          <p:nvPr/>
        </p:nvSpPr>
        <p:spPr>
          <a:xfrm>
            <a:off x="7564874" y="2819876"/>
            <a:ext cx="4430316" cy="372070"/>
          </a:xfrm>
          <a:prstGeom prst="rect">
            <a:avLst/>
          </a:prstGeom>
          <a:noFill/>
          <a:ln/>
        </p:spPr>
        <p:txBody>
          <a:bodyPr wrap="none" lIns="0" tIns="0" rIns="0" bIns="0" rtlCol="0" anchor="t"/>
          <a:lstStyle/>
          <a:p>
            <a:pPr marL="0" indent="0" algn="l">
              <a:lnSpc>
                <a:spcPts val="2900"/>
              </a:lnSpc>
              <a:buNone/>
            </a:pPr>
            <a:r>
              <a:rPr lang="en-US" sz="2300" b="1" dirty="0">
                <a:solidFill>
                  <a:srgbClr val="231971"/>
                </a:solidFill>
                <a:latin typeface="Outfit Extra Bold" pitchFamily="34" charset="0"/>
                <a:ea typeface="Outfit Extra Bold" pitchFamily="34" charset="-122"/>
                <a:cs typeface="Outfit Extra Bold" pitchFamily="34" charset="-120"/>
              </a:rPr>
              <a:t>Customer Journey Optimization</a:t>
            </a:r>
            <a:endParaRPr lang="en-US" sz="2300" dirty="0"/>
          </a:p>
        </p:txBody>
      </p:sp>
      <p:sp>
        <p:nvSpPr>
          <p:cNvPr id="12" name="Text 10"/>
          <p:cNvSpPr/>
          <p:nvPr/>
        </p:nvSpPr>
        <p:spPr>
          <a:xfrm>
            <a:off x="7564874" y="3390305"/>
            <a:ext cx="6279356" cy="317540"/>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Streamlined end-to-end experience from discovery to fulfillment:</a:t>
            </a:r>
            <a:endParaRPr lang="en-US" sz="1550" dirty="0"/>
          </a:p>
        </p:txBody>
      </p:sp>
      <p:sp>
        <p:nvSpPr>
          <p:cNvPr id="13" name="Text 11"/>
          <p:cNvSpPr/>
          <p:nvPr/>
        </p:nvSpPr>
        <p:spPr>
          <a:xfrm>
            <a:off x="7564874" y="388643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AI-powered search and product discovery</a:t>
            </a:r>
            <a:endParaRPr lang="en-US" sz="1550" dirty="0"/>
          </a:p>
        </p:txBody>
      </p:sp>
      <p:sp>
        <p:nvSpPr>
          <p:cNvPr id="14" name="Text 12"/>
          <p:cNvSpPr/>
          <p:nvPr/>
        </p:nvSpPr>
        <p:spPr>
          <a:xfrm>
            <a:off x="7564874" y="427339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Real-time pricing and inventory visibility</a:t>
            </a:r>
            <a:endParaRPr lang="en-US" sz="1550" dirty="0"/>
          </a:p>
        </p:txBody>
      </p:sp>
      <p:sp>
        <p:nvSpPr>
          <p:cNvPr id="15" name="Text 13"/>
          <p:cNvSpPr/>
          <p:nvPr/>
        </p:nvSpPr>
        <p:spPr>
          <a:xfrm>
            <a:off x="7564874" y="4660344"/>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Automated customer onboarding workflows</a:t>
            </a:r>
            <a:endParaRPr lang="en-US" sz="1550" dirty="0"/>
          </a:p>
        </p:txBody>
      </p:sp>
      <p:sp>
        <p:nvSpPr>
          <p:cNvPr id="16" name="Text 14"/>
          <p:cNvSpPr/>
          <p:nvPr/>
        </p:nvSpPr>
        <p:spPr>
          <a:xfrm>
            <a:off x="7564874" y="504729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Intelligent order management system</a:t>
            </a:r>
            <a:endParaRPr lang="en-US" sz="1550" dirty="0"/>
          </a:p>
        </p:txBody>
      </p:sp>
      <p:sp>
        <p:nvSpPr>
          <p:cNvPr id="17" name="Text 15"/>
          <p:cNvSpPr/>
          <p:nvPr/>
        </p:nvSpPr>
        <p:spPr>
          <a:xfrm>
            <a:off x="7564874" y="543425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2A2742"/>
                </a:solidFill>
                <a:latin typeface="Arimo" pitchFamily="34" charset="0"/>
                <a:ea typeface="Arimo" pitchFamily="34" charset="-122"/>
                <a:cs typeface="Arimo" pitchFamily="34" charset="-120"/>
              </a:rPr>
              <a:t>Post-purchase analytics and insights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498646"/>
            <a:ext cx="10767655" cy="620078"/>
          </a:xfrm>
          <a:prstGeom prst="rect">
            <a:avLst/>
          </a:prstGeom>
          <a:noFill/>
          <a:ln/>
        </p:spPr>
        <p:txBody>
          <a:bodyPr wrap="non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AI-Driven Search Innovation &amp; Parts Discovery</a:t>
            </a:r>
            <a:endParaRPr lang="en-US" sz="3900" dirty="0"/>
          </a:p>
        </p:txBody>
      </p:sp>
      <p:sp>
        <p:nvSpPr>
          <p:cNvPr id="3" name="Text 1"/>
          <p:cNvSpPr/>
          <p:nvPr/>
        </p:nvSpPr>
        <p:spPr>
          <a:xfrm>
            <a:off x="793790" y="3713917"/>
            <a:ext cx="3485555"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Intelligent Search Capabilities</a:t>
            </a:r>
            <a:endParaRPr lang="en-US" sz="1950" dirty="0"/>
          </a:p>
        </p:txBody>
      </p:sp>
      <p:sp>
        <p:nvSpPr>
          <p:cNvPr id="4" name="Text 2"/>
          <p:cNvSpPr/>
          <p:nvPr/>
        </p:nvSpPr>
        <p:spPr>
          <a:xfrm>
            <a:off x="793790" y="4143137"/>
            <a:ext cx="4182189" cy="1587698"/>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Implemented AI-powered search with auto-suggestions, spelling corrections, and multi-attribute filtering. Enabled technicians and customers to find correct parts 9x faster, addressing skilled labor shortage challenges.</a:t>
            </a:r>
            <a:endParaRPr lang="en-US" sz="1550" dirty="0"/>
          </a:p>
        </p:txBody>
      </p:sp>
      <p:sp>
        <p:nvSpPr>
          <p:cNvPr id="5" name="Text 3"/>
          <p:cNvSpPr/>
          <p:nvPr/>
        </p:nvSpPr>
        <p:spPr>
          <a:xfrm>
            <a:off x="5223986" y="3713917"/>
            <a:ext cx="3262551"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Interchange Search Solution</a:t>
            </a:r>
            <a:endParaRPr lang="en-US" sz="1950" dirty="0"/>
          </a:p>
        </p:txBody>
      </p:sp>
      <p:sp>
        <p:nvSpPr>
          <p:cNvPr id="6" name="Text 4"/>
          <p:cNvSpPr/>
          <p:nvPr/>
        </p:nvSpPr>
        <p:spPr>
          <a:xfrm>
            <a:off x="5223986" y="4143137"/>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Deployed intelligent interchange functionality enabling seamless discovery of equivalent parts across 66,000 interchanges. Reduced stockout impact and improved parts availability during supply chain disruptions.</a:t>
            </a:r>
            <a:endParaRPr lang="en-US" sz="1550" dirty="0"/>
          </a:p>
        </p:txBody>
      </p:sp>
      <p:sp>
        <p:nvSpPr>
          <p:cNvPr id="7" name="Text 5"/>
          <p:cNvSpPr/>
          <p:nvPr/>
        </p:nvSpPr>
        <p:spPr>
          <a:xfrm>
            <a:off x="9654302" y="3713917"/>
            <a:ext cx="3076099"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Enhanced User Experience</a:t>
            </a:r>
            <a:endParaRPr lang="en-US" sz="1950" dirty="0"/>
          </a:p>
        </p:txBody>
      </p:sp>
      <p:sp>
        <p:nvSpPr>
          <p:cNvPr id="8" name="Text 6"/>
          <p:cNvSpPr/>
          <p:nvPr/>
        </p:nvSpPr>
        <p:spPr>
          <a:xfrm>
            <a:off x="9654302" y="4143137"/>
            <a:ext cx="4182308" cy="1587698"/>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Delivered intuitive interface with saved searches, recent history, and category/brand navigation. Improved accuracy in part selection while reducing errors and customer service escalations.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88112"/>
            <a:ext cx="12312610" cy="620078"/>
          </a:xfrm>
          <a:prstGeom prst="rect">
            <a:avLst/>
          </a:prstGeom>
          <a:noFill/>
          <a:ln/>
        </p:spPr>
        <p:txBody>
          <a:bodyPr wrap="none" lIns="0" tIns="0" rIns="0" bIns="0" rtlCol="0" anchor="t"/>
          <a:lstStyle/>
          <a:p>
            <a:pPr marL="0" indent="0" algn="l">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Seamless Integration &amp; Data Management Excellence</a:t>
            </a:r>
            <a:endParaRPr lang="en-US" sz="3900" dirty="0"/>
          </a:p>
        </p:txBody>
      </p:sp>
      <p:sp>
        <p:nvSpPr>
          <p:cNvPr id="3" name="Text 1"/>
          <p:cNvSpPr/>
          <p:nvPr/>
        </p:nvSpPr>
        <p:spPr>
          <a:xfrm>
            <a:off x="793790" y="210502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Outfit Light" pitchFamily="34" charset="0"/>
                <a:ea typeface="Outfit Light" pitchFamily="34" charset="-122"/>
                <a:cs typeface="Outfit Light" pitchFamily="34" charset="-120"/>
              </a:rPr>
              <a:t>01</a:t>
            </a:r>
            <a:endParaRPr lang="en-US" sz="1550" dirty="0"/>
          </a:p>
        </p:txBody>
      </p:sp>
      <p:sp>
        <p:nvSpPr>
          <p:cNvPr id="4" name="Shape 2"/>
          <p:cNvSpPr/>
          <p:nvPr/>
        </p:nvSpPr>
        <p:spPr>
          <a:xfrm>
            <a:off x="793790" y="2419350"/>
            <a:ext cx="6422231" cy="22860"/>
          </a:xfrm>
          <a:prstGeom prst="rect">
            <a:avLst/>
          </a:prstGeom>
          <a:solidFill>
            <a:srgbClr val="5E4CE6"/>
          </a:solidFill>
          <a:ln/>
        </p:spPr>
        <p:txBody>
          <a:bodyPr/>
          <a:lstStyle/>
          <a:p>
            <a:endParaRPr lang="en-US"/>
          </a:p>
        </p:txBody>
      </p:sp>
      <p:sp>
        <p:nvSpPr>
          <p:cNvPr id="5" name="Text 3"/>
          <p:cNvSpPr/>
          <p:nvPr/>
        </p:nvSpPr>
        <p:spPr>
          <a:xfrm>
            <a:off x="793790" y="2564249"/>
            <a:ext cx="3874175"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Automated Data Synchronization</a:t>
            </a:r>
            <a:endParaRPr lang="en-US" sz="1950" dirty="0"/>
          </a:p>
        </p:txBody>
      </p:sp>
      <p:sp>
        <p:nvSpPr>
          <p:cNvPr id="6" name="Text 4"/>
          <p:cNvSpPr/>
          <p:nvPr/>
        </p:nvSpPr>
        <p:spPr>
          <a:xfrm>
            <a:off x="793790" y="2993469"/>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Orchestrated real-time integration across product catalogs, customer accounts, and shipping systems. Eliminated duplicate data entry and reduced error rates through automated workflows.</a:t>
            </a:r>
            <a:endParaRPr lang="en-US" sz="1550" dirty="0"/>
          </a:p>
        </p:txBody>
      </p:sp>
      <p:sp>
        <p:nvSpPr>
          <p:cNvPr id="7" name="Text 5"/>
          <p:cNvSpPr/>
          <p:nvPr/>
        </p:nvSpPr>
        <p:spPr>
          <a:xfrm>
            <a:off x="7414379" y="210502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Outfit Light" pitchFamily="34" charset="0"/>
                <a:ea typeface="Outfit Light" pitchFamily="34" charset="-122"/>
                <a:cs typeface="Outfit Light" pitchFamily="34" charset="-120"/>
              </a:rPr>
              <a:t>02</a:t>
            </a:r>
            <a:endParaRPr lang="en-US" sz="1550" dirty="0"/>
          </a:p>
        </p:txBody>
      </p:sp>
      <p:sp>
        <p:nvSpPr>
          <p:cNvPr id="8" name="Shape 6"/>
          <p:cNvSpPr/>
          <p:nvPr/>
        </p:nvSpPr>
        <p:spPr>
          <a:xfrm>
            <a:off x="7414379" y="2419350"/>
            <a:ext cx="6422231" cy="22860"/>
          </a:xfrm>
          <a:prstGeom prst="rect">
            <a:avLst/>
          </a:prstGeom>
          <a:solidFill>
            <a:srgbClr val="5E4CE6"/>
          </a:solidFill>
          <a:ln/>
        </p:spPr>
        <p:txBody>
          <a:bodyPr/>
          <a:lstStyle/>
          <a:p>
            <a:endParaRPr lang="en-US"/>
          </a:p>
        </p:txBody>
      </p:sp>
      <p:sp>
        <p:nvSpPr>
          <p:cNvPr id="9" name="Text 7"/>
          <p:cNvSpPr/>
          <p:nvPr/>
        </p:nvSpPr>
        <p:spPr>
          <a:xfrm>
            <a:off x="7414379" y="2564249"/>
            <a:ext cx="3939897"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Catalog Management Automation</a:t>
            </a:r>
            <a:endParaRPr lang="en-US" sz="1950" dirty="0"/>
          </a:p>
        </p:txBody>
      </p:sp>
      <p:sp>
        <p:nvSpPr>
          <p:cNvPr id="10" name="Text 8"/>
          <p:cNvSpPr/>
          <p:nvPr/>
        </p:nvSpPr>
        <p:spPr>
          <a:xfrm>
            <a:off x="7414379" y="2993469"/>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Implemented Plytix PIM integration for automatic catalog updates with manufacturer and vendor data. Ensured 245,000 SKUs maintained accuracy across all touchpoints.</a:t>
            </a:r>
            <a:endParaRPr lang="en-US" sz="1550" dirty="0"/>
          </a:p>
        </p:txBody>
      </p:sp>
      <p:sp>
        <p:nvSpPr>
          <p:cNvPr id="11" name="Text 9"/>
          <p:cNvSpPr/>
          <p:nvPr/>
        </p:nvSpPr>
        <p:spPr>
          <a:xfrm>
            <a:off x="793790" y="429327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Outfit Light" pitchFamily="34" charset="0"/>
                <a:ea typeface="Outfit Light" pitchFamily="34" charset="-122"/>
                <a:cs typeface="Outfit Light" pitchFamily="34" charset="-120"/>
              </a:rPr>
              <a:t>03</a:t>
            </a:r>
            <a:endParaRPr lang="en-US" sz="1550" dirty="0"/>
          </a:p>
        </p:txBody>
      </p:sp>
      <p:sp>
        <p:nvSpPr>
          <p:cNvPr id="12" name="Shape 10"/>
          <p:cNvSpPr/>
          <p:nvPr/>
        </p:nvSpPr>
        <p:spPr>
          <a:xfrm>
            <a:off x="793790" y="4607600"/>
            <a:ext cx="6422231" cy="22860"/>
          </a:xfrm>
          <a:prstGeom prst="rect">
            <a:avLst/>
          </a:prstGeom>
          <a:solidFill>
            <a:srgbClr val="5E4CE6"/>
          </a:solidFill>
          <a:ln/>
        </p:spPr>
        <p:txBody>
          <a:bodyPr/>
          <a:lstStyle/>
          <a:p>
            <a:endParaRPr lang="en-US"/>
          </a:p>
        </p:txBody>
      </p:sp>
      <p:sp>
        <p:nvSpPr>
          <p:cNvPr id="13" name="Text 11"/>
          <p:cNvSpPr/>
          <p:nvPr/>
        </p:nvSpPr>
        <p:spPr>
          <a:xfrm>
            <a:off x="793790" y="4752499"/>
            <a:ext cx="3410426"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Business System Connectivity</a:t>
            </a:r>
            <a:endParaRPr lang="en-US" sz="1950" dirty="0"/>
          </a:p>
        </p:txBody>
      </p:sp>
      <p:sp>
        <p:nvSpPr>
          <p:cNvPr id="14" name="Text 12"/>
          <p:cNvSpPr/>
          <p:nvPr/>
        </p:nvSpPr>
        <p:spPr>
          <a:xfrm>
            <a:off x="793790" y="5181719"/>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Integrated Procede DMS for real-time parts availability, pricing, and order tracking. Enabled demand forecasting capabilities to prevent stockouts and optimize inventory levels.</a:t>
            </a:r>
            <a:endParaRPr lang="en-US" sz="1550" dirty="0"/>
          </a:p>
        </p:txBody>
      </p:sp>
      <p:sp>
        <p:nvSpPr>
          <p:cNvPr id="15" name="Text 13"/>
          <p:cNvSpPr/>
          <p:nvPr/>
        </p:nvSpPr>
        <p:spPr>
          <a:xfrm>
            <a:off x="7414379" y="4293275"/>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A2742"/>
                </a:solidFill>
                <a:latin typeface="Outfit Light" pitchFamily="34" charset="0"/>
                <a:ea typeface="Outfit Light" pitchFamily="34" charset="-122"/>
                <a:cs typeface="Outfit Light" pitchFamily="34" charset="-120"/>
              </a:rPr>
              <a:t>04</a:t>
            </a:r>
            <a:endParaRPr lang="en-US" sz="1550" dirty="0"/>
          </a:p>
        </p:txBody>
      </p:sp>
      <p:sp>
        <p:nvSpPr>
          <p:cNvPr id="16" name="Shape 14"/>
          <p:cNvSpPr/>
          <p:nvPr/>
        </p:nvSpPr>
        <p:spPr>
          <a:xfrm>
            <a:off x="7414379" y="4607600"/>
            <a:ext cx="6422231" cy="22860"/>
          </a:xfrm>
          <a:prstGeom prst="rect">
            <a:avLst/>
          </a:prstGeom>
          <a:solidFill>
            <a:srgbClr val="5E4CE6"/>
          </a:solidFill>
          <a:ln/>
        </p:spPr>
        <p:txBody>
          <a:bodyPr/>
          <a:lstStyle/>
          <a:p>
            <a:endParaRPr lang="en-US"/>
          </a:p>
        </p:txBody>
      </p:sp>
      <p:sp>
        <p:nvSpPr>
          <p:cNvPr id="17" name="Text 15"/>
          <p:cNvSpPr/>
          <p:nvPr/>
        </p:nvSpPr>
        <p:spPr>
          <a:xfrm>
            <a:off x="7414379" y="4752499"/>
            <a:ext cx="3769281" cy="310158"/>
          </a:xfrm>
          <a:prstGeom prst="rect">
            <a:avLst/>
          </a:prstGeom>
          <a:noFill/>
          <a:ln/>
        </p:spPr>
        <p:txBody>
          <a:bodyPr wrap="none" lIns="0" tIns="0" rIns="0" bIns="0" rtlCol="0" anchor="t"/>
          <a:lstStyle/>
          <a:p>
            <a:pPr marL="0" indent="0" algn="l">
              <a:lnSpc>
                <a:spcPts val="2400"/>
              </a:lnSpc>
              <a:buNone/>
            </a:pPr>
            <a:r>
              <a:rPr lang="en-US" sz="1950" b="1" dirty="0">
                <a:solidFill>
                  <a:srgbClr val="2A2742"/>
                </a:solidFill>
                <a:latin typeface="Outfit Extra Bold" pitchFamily="34" charset="0"/>
                <a:ea typeface="Outfit Extra Bold" pitchFamily="34" charset="-122"/>
                <a:cs typeface="Outfit Extra Bold" pitchFamily="34" charset="-120"/>
              </a:rPr>
              <a:t>Ongoing Support &amp; Optimization</a:t>
            </a:r>
            <a:endParaRPr lang="en-US" sz="1950" dirty="0"/>
          </a:p>
        </p:txBody>
      </p:sp>
      <p:sp>
        <p:nvSpPr>
          <p:cNvPr id="18" name="Text 16"/>
          <p:cNvSpPr/>
          <p:nvPr/>
        </p:nvSpPr>
        <p:spPr>
          <a:xfrm>
            <a:off x="7414379" y="5181719"/>
            <a:ext cx="6422231" cy="952619"/>
          </a:xfrm>
          <a:prstGeom prst="rect">
            <a:avLst/>
          </a:prstGeom>
          <a:noFill/>
          <a:ln/>
        </p:spPr>
        <p:txBody>
          <a:bodyPr wrap="square" lIns="0" tIns="0" rIns="0" bIns="0" rtlCol="0" anchor="t"/>
          <a:lstStyle/>
          <a:p>
            <a:pPr marL="0" indent="0" algn="l">
              <a:lnSpc>
                <a:spcPts val="2500"/>
              </a:lnSpc>
              <a:buNone/>
            </a:pPr>
            <a:r>
              <a:rPr lang="en-US" sz="1550" dirty="0">
                <a:solidFill>
                  <a:srgbClr val="2A2742"/>
                </a:solidFill>
                <a:latin typeface="Arimo" pitchFamily="34" charset="0"/>
                <a:ea typeface="Arimo" pitchFamily="34" charset="-122"/>
                <a:cs typeface="Arimo" pitchFamily="34" charset="-120"/>
              </a:rPr>
              <a:t>Established managed support framework ensuring system compatibility during upgrades. Maintained flexible, composable architecture enabling future technology migrations.</a:t>
            </a:r>
            <a:endParaRPr lang="en-US" sz="1550" dirty="0"/>
          </a:p>
        </p:txBody>
      </p:sp>
      <p:sp>
        <p:nvSpPr>
          <p:cNvPr id="19" name="Text 17"/>
          <p:cNvSpPr/>
          <p:nvPr/>
        </p:nvSpPr>
        <p:spPr>
          <a:xfrm>
            <a:off x="793790" y="6506408"/>
            <a:ext cx="13042821" cy="635079"/>
          </a:xfrm>
          <a:prstGeom prst="rect">
            <a:avLst/>
          </a:prstGeom>
          <a:noFill/>
          <a:ln/>
        </p:spPr>
        <p:txBody>
          <a:bodyPr wrap="square" lIns="0" tIns="0" rIns="0" bIns="0" rtlCol="0" anchor="t"/>
          <a:lstStyle/>
          <a:p>
            <a:pPr marL="0" indent="0" algn="l">
              <a:lnSpc>
                <a:spcPts val="2500"/>
              </a:lnSpc>
              <a:buNone/>
            </a:pPr>
            <a:r>
              <a:rPr lang="en-US" sz="1550" b="1" dirty="0">
                <a:solidFill>
                  <a:srgbClr val="2A2742"/>
                </a:solidFill>
                <a:latin typeface="Arimo" pitchFamily="34" charset="0"/>
                <a:ea typeface="Arimo" pitchFamily="34" charset="-122"/>
                <a:cs typeface="Arimo" pitchFamily="34" charset="-120"/>
              </a:rPr>
              <a:t>Key Achievement:</a:t>
            </a:r>
            <a:r>
              <a:rPr lang="en-US" sz="1550" dirty="0">
                <a:solidFill>
                  <a:srgbClr val="2A2742"/>
                </a:solidFill>
                <a:latin typeface="Arimo" pitchFamily="34" charset="0"/>
                <a:ea typeface="Arimo" pitchFamily="34" charset="-122"/>
                <a:cs typeface="Arimo" pitchFamily="34" charset="-120"/>
              </a:rPr>
              <a:t> Delivered 68% increase in employee adoption through streamlined workflows and reduced system complexity, while maintaining zero downtime during implementation.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69407"/>
            <a:ext cx="11632883" cy="620078"/>
          </a:xfrm>
          <a:prstGeom prst="rect">
            <a:avLst/>
          </a:prstGeom>
          <a:noFill/>
          <a:ln/>
        </p:spPr>
        <p:txBody>
          <a:bodyPr wrap="none" lIns="0" tIns="0" rIns="0" bIns="0" rtlCol="0" anchor="t"/>
          <a:lstStyle/>
          <a:p>
            <a:pPr marL="0" indent="0" algn="l">
              <a:lnSpc>
                <a:spcPts val="4850"/>
              </a:lnSpc>
              <a:buNone/>
            </a:pPr>
            <a:r>
              <a:rPr lang="en-US" sz="3900" b="1" dirty="0">
                <a:solidFill>
                  <a:srgbClr val="FFFFFF"/>
                </a:solidFill>
                <a:latin typeface="Outfit Extra Bold" pitchFamily="34" charset="0"/>
                <a:ea typeface="Outfit Extra Bold" pitchFamily="34" charset="-122"/>
                <a:cs typeface="Outfit Extra Bold" pitchFamily="34" charset="-120"/>
              </a:rPr>
              <a:t>Enterprise Reliability &amp; Performance Management</a:t>
            </a:r>
            <a:endParaRPr lang="en-US" sz="3900" dirty="0"/>
          </a:p>
        </p:txBody>
      </p:sp>
      <p:sp>
        <p:nvSpPr>
          <p:cNvPr id="3" name="Text 1"/>
          <p:cNvSpPr/>
          <p:nvPr/>
        </p:nvSpPr>
        <p:spPr>
          <a:xfrm>
            <a:off x="793790" y="2085499"/>
            <a:ext cx="4403288" cy="372070"/>
          </a:xfrm>
          <a:prstGeom prst="rect">
            <a:avLst/>
          </a:prstGeom>
          <a:noFill/>
          <a:ln/>
        </p:spPr>
        <p:txBody>
          <a:bodyPr wrap="none" lIns="0" tIns="0" rIns="0" bIns="0" rtlCol="0" anchor="t"/>
          <a:lstStyle/>
          <a:p>
            <a:pPr marL="0" indent="0" algn="l">
              <a:lnSpc>
                <a:spcPts val="2900"/>
              </a:lnSpc>
              <a:buNone/>
            </a:pPr>
            <a:r>
              <a:rPr lang="en-US" sz="2300" b="1" dirty="0">
                <a:solidFill>
                  <a:srgbClr val="FFFFFF"/>
                </a:solidFill>
                <a:latin typeface="Outfit Extra Bold" pitchFamily="34" charset="0"/>
                <a:ea typeface="Outfit Extra Bold" pitchFamily="34" charset="-122"/>
                <a:cs typeface="Outfit Extra Bold" pitchFamily="34" charset="-120"/>
              </a:rPr>
              <a:t>High-Availability Infrastructure</a:t>
            </a:r>
            <a:endParaRPr lang="en-US" sz="2300" dirty="0"/>
          </a:p>
        </p:txBody>
      </p:sp>
      <p:sp>
        <p:nvSpPr>
          <p:cNvPr id="4" name="Text 2"/>
          <p:cNvSpPr/>
          <p:nvPr/>
        </p:nvSpPr>
        <p:spPr>
          <a:xfrm>
            <a:off x="793790" y="2655927"/>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Arimo" pitchFamily="34" charset="0"/>
                <a:ea typeface="Arimo" pitchFamily="34" charset="-122"/>
                <a:cs typeface="Arimo" pitchFamily="34" charset="-120"/>
              </a:rPr>
              <a:t>As Director of Customer Success, I established comprehensive reliability framework ensuring business continuity and customer confidence:</a:t>
            </a:r>
            <a:endParaRPr lang="en-US" sz="1550" dirty="0"/>
          </a:p>
        </p:txBody>
      </p:sp>
      <p:sp>
        <p:nvSpPr>
          <p:cNvPr id="5" name="Text 3"/>
          <p:cNvSpPr/>
          <p:nvPr/>
        </p:nvSpPr>
        <p:spPr>
          <a:xfrm>
            <a:off x="793790" y="3469600"/>
            <a:ext cx="7632025"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FFFFFF"/>
                </a:solidFill>
                <a:latin typeface="Arimo" pitchFamily="34" charset="0"/>
                <a:ea typeface="Arimo" pitchFamily="34" charset="-122"/>
                <a:cs typeface="Arimo" pitchFamily="34" charset="-120"/>
              </a:rPr>
              <a:t>Operational SLAs:</a:t>
            </a:r>
            <a:r>
              <a:rPr lang="en-US" sz="1550" dirty="0">
                <a:solidFill>
                  <a:srgbClr val="FFFFFF"/>
                </a:solidFill>
                <a:latin typeface="Arimo" pitchFamily="34" charset="0"/>
                <a:ea typeface="Arimo" pitchFamily="34" charset="-122"/>
                <a:cs typeface="Arimo" pitchFamily="34" charset="-120"/>
              </a:rPr>
              <a:t> Defined clear performance expectations and accountability metrics</a:t>
            </a:r>
            <a:endParaRPr lang="en-US" sz="1550" dirty="0"/>
          </a:p>
        </p:txBody>
      </p:sp>
      <p:sp>
        <p:nvSpPr>
          <p:cNvPr id="6" name="Text 4"/>
          <p:cNvSpPr/>
          <p:nvPr/>
        </p:nvSpPr>
        <p:spPr>
          <a:xfrm>
            <a:off x="793790" y="4174093"/>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FFFFFF"/>
                </a:solidFill>
                <a:latin typeface="Arimo" pitchFamily="34" charset="0"/>
                <a:ea typeface="Arimo" pitchFamily="34" charset="-122"/>
                <a:cs typeface="Arimo" pitchFamily="34" charset="-120"/>
              </a:rPr>
              <a:t>24x7 Monitoring:</a:t>
            </a:r>
            <a:r>
              <a:rPr lang="en-US" sz="1550" dirty="0">
                <a:solidFill>
                  <a:srgbClr val="FFFFFF"/>
                </a:solidFill>
                <a:latin typeface="Arimo" pitchFamily="34" charset="0"/>
                <a:ea typeface="Arimo" pitchFamily="34" charset="-122"/>
                <a:cs typeface="Arimo" pitchFamily="34" charset="-120"/>
              </a:rPr>
              <a:t> Proactive issue identification and resolution protocols</a:t>
            </a:r>
            <a:endParaRPr lang="en-US" sz="1550" dirty="0"/>
          </a:p>
        </p:txBody>
      </p:sp>
      <p:sp>
        <p:nvSpPr>
          <p:cNvPr id="7" name="Text 5"/>
          <p:cNvSpPr/>
          <p:nvPr/>
        </p:nvSpPr>
        <p:spPr>
          <a:xfrm>
            <a:off x="793790" y="4561046"/>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FFFFFF"/>
                </a:solidFill>
                <a:latin typeface="Arimo" pitchFamily="34" charset="0"/>
                <a:ea typeface="Arimo" pitchFamily="34" charset="-122"/>
                <a:cs typeface="Arimo" pitchFamily="34" charset="-120"/>
              </a:rPr>
              <a:t>Security Compliance:</a:t>
            </a:r>
            <a:r>
              <a:rPr lang="en-US" sz="1550" dirty="0">
                <a:solidFill>
                  <a:srgbClr val="FFFFFF"/>
                </a:solidFill>
                <a:latin typeface="Arimo" pitchFamily="34" charset="0"/>
                <a:ea typeface="Arimo" pitchFamily="34" charset="-122"/>
                <a:cs typeface="Arimo" pitchFamily="34" charset="-120"/>
              </a:rPr>
              <a:t> Regular testing and auditing for data protection</a:t>
            </a:r>
            <a:endParaRPr lang="en-US" sz="1550" dirty="0"/>
          </a:p>
        </p:txBody>
      </p:sp>
      <p:sp>
        <p:nvSpPr>
          <p:cNvPr id="8" name="Text 6"/>
          <p:cNvSpPr/>
          <p:nvPr/>
        </p:nvSpPr>
        <p:spPr>
          <a:xfrm>
            <a:off x="793790" y="4947999"/>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FFFFFF"/>
                </a:solidFill>
                <a:latin typeface="Arimo" pitchFamily="34" charset="0"/>
                <a:ea typeface="Arimo" pitchFamily="34" charset="-122"/>
                <a:cs typeface="Arimo" pitchFamily="34" charset="-120"/>
              </a:rPr>
              <a:t>Single Sign-On:</a:t>
            </a:r>
            <a:r>
              <a:rPr lang="en-US" sz="1550" dirty="0">
                <a:solidFill>
                  <a:srgbClr val="FFFFFF"/>
                </a:solidFill>
                <a:latin typeface="Arimo" pitchFamily="34" charset="0"/>
                <a:ea typeface="Arimo" pitchFamily="34" charset="-122"/>
                <a:cs typeface="Arimo" pitchFamily="34" charset="-120"/>
              </a:rPr>
              <a:t> Streamlined access management across platforms</a:t>
            </a:r>
            <a:endParaRPr lang="en-US" sz="1550" dirty="0"/>
          </a:p>
        </p:txBody>
      </p:sp>
      <p:sp>
        <p:nvSpPr>
          <p:cNvPr id="9" name="Text 7"/>
          <p:cNvSpPr/>
          <p:nvPr/>
        </p:nvSpPr>
        <p:spPr>
          <a:xfrm>
            <a:off x="793790" y="5334953"/>
            <a:ext cx="7632025"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FFFFFF"/>
                </a:solidFill>
                <a:latin typeface="Arimo" pitchFamily="34" charset="0"/>
                <a:ea typeface="Arimo" pitchFamily="34" charset="-122"/>
                <a:cs typeface="Arimo" pitchFamily="34" charset="-120"/>
              </a:rPr>
              <a:t>Managed Support:</a:t>
            </a:r>
            <a:r>
              <a:rPr lang="en-US" sz="1550" dirty="0">
                <a:solidFill>
                  <a:srgbClr val="FFFFFF"/>
                </a:solidFill>
                <a:latin typeface="Arimo" pitchFamily="34" charset="0"/>
                <a:ea typeface="Arimo" pitchFamily="34" charset="-122"/>
                <a:cs typeface="Arimo" pitchFamily="34" charset="-120"/>
              </a:rPr>
              <a:t> Dedicated team for ongoing optimization</a:t>
            </a:r>
            <a:endParaRPr lang="en-US" sz="1550" dirty="0"/>
          </a:p>
        </p:txBody>
      </p:sp>
      <p:sp>
        <p:nvSpPr>
          <p:cNvPr id="10" name="Text 8"/>
          <p:cNvSpPr/>
          <p:nvPr/>
        </p:nvSpPr>
        <p:spPr>
          <a:xfrm>
            <a:off x="793790" y="5831086"/>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Arimo" pitchFamily="34" charset="0"/>
                <a:ea typeface="Arimo" pitchFamily="34" charset="-122"/>
                <a:cs typeface="Arimo" pitchFamily="34" charset="-120"/>
              </a:rPr>
              <a:t>This reliability foundation drove rapid adoption growth as employees and customers gained confidence in system dependability, directly contributing to 5x online sales increase.</a:t>
            </a:r>
            <a:endParaRPr lang="en-US" sz="1550" dirty="0"/>
          </a:p>
        </p:txBody>
      </p:sp>
      <p:pic>
        <p:nvPicPr>
          <p:cNvPr id="11" name="Image 0" descr="preencoded.png"/>
          <p:cNvPicPr>
            <a:picLocks noChangeAspect="1"/>
          </p:cNvPicPr>
          <p:nvPr/>
        </p:nvPicPr>
        <p:blipFill>
          <a:blip r:embed="rId3"/>
          <a:stretch>
            <a:fillRect/>
          </a:stretch>
        </p:blipFill>
        <p:spPr>
          <a:xfrm>
            <a:off x="8917543" y="2110383"/>
            <a:ext cx="4926568" cy="49265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2361" y="544711"/>
            <a:ext cx="9417844" cy="619125"/>
          </a:xfrm>
          <a:prstGeom prst="rect">
            <a:avLst/>
          </a:prstGeom>
          <a:noFill/>
          <a:ln/>
        </p:spPr>
        <p:txBody>
          <a:bodyPr wrap="none" lIns="0" tIns="0" rIns="0" bIns="0" rtlCol="0" anchor="t"/>
          <a:lstStyle/>
          <a:p>
            <a:pPr marL="0" indent="0" algn="l">
              <a:lnSpc>
                <a:spcPts val="4850"/>
              </a:lnSpc>
              <a:buNone/>
            </a:pPr>
            <a:r>
              <a:rPr lang="en-US" sz="3850" b="1" dirty="0">
                <a:solidFill>
                  <a:srgbClr val="231971"/>
                </a:solidFill>
                <a:latin typeface="Outfit Extra Bold" pitchFamily="34" charset="0"/>
                <a:ea typeface="Outfit Extra Bold" pitchFamily="34" charset="-122"/>
                <a:cs typeface="Outfit Extra Bold" pitchFamily="34" charset="-120"/>
              </a:rPr>
              <a:t>Comprehensive Business Value Delivered</a:t>
            </a:r>
            <a:endParaRPr lang="en-US" sz="3850" dirty="0"/>
          </a:p>
        </p:txBody>
      </p:sp>
      <p:sp>
        <p:nvSpPr>
          <p:cNvPr id="3" name="Shape 1"/>
          <p:cNvSpPr/>
          <p:nvPr/>
        </p:nvSpPr>
        <p:spPr>
          <a:xfrm>
            <a:off x="792361" y="1559957"/>
            <a:ext cx="4216479" cy="4286250"/>
          </a:xfrm>
          <a:prstGeom prst="roundRect">
            <a:avLst>
              <a:gd name="adj" fmla="val 1973"/>
            </a:avLst>
          </a:prstGeom>
          <a:solidFill>
            <a:srgbClr val="E9E6FA"/>
          </a:solidFill>
          <a:ln w="7620">
            <a:solidFill>
              <a:srgbClr val="BDB8DF"/>
            </a:solidFill>
            <a:prstDash val="solid"/>
          </a:ln>
        </p:spPr>
        <p:txBody>
          <a:bodyPr/>
          <a:lstStyle/>
          <a:p>
            <a:endParaRPr lang="en-US"/>
          </a:p>
        </p:txBody>
      </p:sp>
      <p:sp>
        <p:nvSpPr>
          <p:cNvPr id="4" name="Text 2"/>
          <p:cNvSpPr/>
          <p:nvPr/>
        </p:nvSpPr>
        <p:spPr>
          <a:xfrm>
            <a:off x="997982" y="1765578"/>
            <a:ext cx="3294459" cy="309563"/>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Customer Success Outcomes</a:t>
            </a:r>
            <a:endParaRPr lang="en-US" sz="1900" dirty="0"/>
          </a:p>
        </p:txBody>
      </p:sp>
      <p:sp>
        <p:nvSpPr>
          <p:cNvPr id="5" name="Text 3"/>
          <p:cNvSpPr/>
          <p:nvPr/>
        </p:nvSpPr>
        <p:spPr>
          <a:xfrm>
            <a:off x="997982" y="2193965"/>
            <a:ext cx="380523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Enhanced loyalty through superior digital experience</a:t>
            </a:r>
            <a:endParaRPr lang="en-US" sz="1550" dirty="0"/>
          </a:p>
        </p:txBody>
      </p:sp>
      <p:sp>
        <p:nvSpPr>
          <p:cNvPr id="6" name="Text 4"/>
          <p:cNvSpPr/>
          <p:nvPr/>
        </p:nvSpPr>
        <p:spPr>
          <a:xfrm>
            <a:off x="997982" y="2897148"/>
            <a:ext cx="380523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Real-time inventory visibility across 25 locations</a:t>
            </a:r>
            <a:endParaRPr lang="en-US" sz="1550" dirty="0"/>
          </a:p>
        </p:txBody>
      </p:sp>
      <p:sp>
        <p:nvSpPr>
          <p:cNvPr id="7" name="Text 5"/>
          <p:cNvSpPr/>
          <p:nvPr/>
        </p:nvSpPr>
        <p:spPr>
          <a:xfrm>
            <a:off x="997982" y="3600331"/>
            <a:ext cx="380523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Faster order fulfillment and parts availability</a:t>
            </a:r>
            <a:endParaRPr lang="en-US" sz="1550" dirty="0"/>
          </a:p>
        </p:txBody>
      </p:sp>
      <p:sp>
        <p:nvSpPr>
          <p:cNvPr id="8" name="Text 6"/>
          <p:cNvSpPr/>
          <p:nvPr/>
        </p:nvSpPr>
        <p:spPr>
          <a:xfrm>
            <a:off x="997982" y="4303514"/>
            <a:ext cx="380523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Increased repeat business and conversion rates</a:t>
            </a:r>
            <a:endParaRPr lang="en-US" sz="1550" dirty="0"/>
          </a:p>
        </p:txBody>
      </p:sp>
      <p:sp>
        <p:nvSpPr>
          <p:cNvPr id="9" name="Text 7"/>
          <p:cNvSpPr/>
          <p:nvPr/>
        </p:nvSpPr>
        <p:spPr>
          <a:xfrm>
            <a:off x="997982" y="5006697"/>
            <a:ext cx="380523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Strengthened brand trust and market positioning</a:t>
            </a:r>
            <a:endParaRPr lang="en-US" sz="1550" dirty="0"/>
          </a:p>
        </p:txBody>
      </p:sp>
      <p:sp>
        <p:nvSpPr>
          <p:cNvPr id="10" name="Shape 8"/>
          <p:cNvSpPr/>
          <p:nvPr/>
        </p:nvSpPr>
        <p:spPr>
          <a:xfrm>
            <a:off x="5206841" y="1559957"/>
            <a:ext cx="4216598" cy="4286250"/>
          </a:xfrm>
          <a:prstGeom prst="roundRect">
            <a:avLst>
              <a:gd name="adj" fmla="val 1973"/>
            </a:avLst>
          </a:prstGeom>
          <a:solidFill>
            <a:srgbClr val="E9E6FA"/>
          </a:solidFill>
          <a:ln w="7620">
            <a:solidFill>
              <a:srgbClr val="BDB8DF"/>
            </a:solidFill>
            <a:prstDash val="solid"/>
          </a:ln>
        </p:spPr>
        <p:txBody>
          <a:bodyPr/>
          <a:lstStyle/>
          <a:p>
            <a:endParaRPr lang="en-US"/>
          </a:p>
        </p:txBody>
      </p:sp>
      <p:sp>
        <p:nvSpPr>
          <p:cNvPr id="11" name="Text 9"/>
          <p:cNvSpPr/>
          <p:nvPr/>
        </p:nvSpPr>
        <p:spPr>
          <a:xfrm>
            <a:off x="5412462" y="1765578"/>
            <a:ext cx="3325654" cy="309563"/>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Employee Productivity Gains</a:t>
            </a:r>
            <a:endParaRPr lang="en-US" sz="1900" dirty="0"/>
          </a:p>
        </p:txBody>
      </p:sp>
      <p:sp>
        <p:nvSpPr>
          <p:cNvPr id="12" name="Text 10"/>
          <p:cNvSpPr/>
          <p:nvPr/>
        </p:nvSpPr>
        <p:spPr>
          <a:xfrm>
            <a:off x="5412462" y="2193965"/>
            <a:ext cx="380535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Unified interface across systems and locations</a:t>
            </a:r>
            <a:endParaRPr lang="en-US" sz="1550" dirty="0"/>
          </a:p>
        </p:txBody>
      </p:sp>
      <p:sp>
        <p:nvSpPr>
          <p:cNvPr id="13" name="Text 11"/>
          <p:cNvSpPr/>
          <p:nvPr/>
        </p:nvSpPr>
        <p:spPr>
          <a:xfrm>
            <a:off x="5412462" y="2897148"/>
            <a:ext cx="380535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Accelerated onboarding for new team members</a:t>
            </a:r>
            <a:endParaRPr lang="en-US" sz="1550" dirty="0"/>
          </a:p>
        </p:txBody>
      </p:sp>
      <p:sp>
        <p:nvSpPr>
          <p:cNvPr id="14" name="Text 12"/>
          <p:cNvSpPr/>
          <p:nvPr/>
        </p:nvSpPr>
        <p:spPr>
          <a:xfrm>
            <a:off x="5412462" y="3600331"/>
            <a:ext cx="380535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Turnkey analytics for strategic decision-making</a:t>
            </a:r>
            <a:endParaRPr lang="en-US" sz="1550" dirty="0"/>
          </a:p>
        </p:txBody>
      </p:sp>
      <p:sp>
        <p:nvSpPr>
          <p:cNvPr id="15" name="Text 13"/>
          <p:cNvSpPr/>
          <p:nvPr/>
        </p:nvSpPr>
        <p:spPr>
          <a:xfrm>
            <a:off x="5412462" y="4303514"/>
            <a:ext cx="380535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Reduced training time and support tickets</a:t>
            </a:r>
            <a:endParaRPr lang="en-US" sz="1550" dirty="0"/>
          </a:p>
        </p:txBody>
      </p:sp>
      <p:sp>
        <p:nvSpPr>
          <p:cNvPr id="16" name="Text 14"/>
          <p:cNvSpPr/>
          <p:nvPr/>
        </p:nvSpPr>
        <p:spPr>
          <a:xfrm>
            <a:off x="5412462" y="5006697"/>
            <a:ext cx="380535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Improved retention through modern technology</a:t>
            </a:r>
            <a:endParaRPr lang="en-US" sz="1550" dirty="0"/>
          </a:p>
        </p:txBody>
      </p:sp>
      <p:sp>
        <p:nvSpPr>
          <p:cNvPr id="17" name="Shape 15"/>
          <p:cNvSpPr/>
          <p:nvPr/>
        </p:nvSpPr>
        <p:spPr>
          <a:xfrm>
            <a:off x="9621441" y="1559957"/>
            <a:ext cx="4216598" cy="4286250"/>
          </a:xfrm>
          <a:prstGeom prst="roundRect">
            <a:avLst>
              <a:gd name="adj" fmla="val 1973"/>
            </a:avLst>
          </a:prstGeom>
          <a:solidFill>
            <a:srgbClr val="E9E6FA"/>
          </a:solidFill>
          <a:ln w="7620">
            <a:solidFill>
              <a:srgbClr val="BDB8DF"/>
            </a:solidFill>
            <a:prstDash val="solid"/>
          </a:ln>
        </p:spPr>
        <p:txBody>
          <a:bodyPr/>
          <a:lstStyle/>
          <a:p>
            <a:endParaRPr lang="en-US"/>
          </a:p>
        </p:txBody>
      </p:sp>
      <p:sp>
        <p:nvSpPr>
          <p:cNvPr id="18" name="Text 16"/>
          <p:cNvSpPr/>
          <p:nvPr/>
        </p:nvSpPr>
        <p:spPr>
          <a:xfrm>
            <a:off x="9827062" y="1765578"/>
            <a:ext cx="2684978" cy="309563"/>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Operational Excellence</a:t>
            </a:r>
            <a:endParaRPr lang="en-US" sz="1900" dirty="0"/>
          </a:p>
        </p:txBody>
      </p:sp>
      <p:sp>
        <p:nvSpPr>
          <p:cNvPr id="19" name="Text 17"/>
          <p:cNvSpPr/>
          <p:nvPr/>
        </p:nvSpPr>
        <p:spPr>
          <a:xfrm>
            <a:off x="9827062" y="2193965"/>
            <a:ext cx="380535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Streamlined workflows reducing manual processes</a:t>
            </a:r>
            <a:endParaRPr lang="en-US" sz="1550" dirty="0"/>
          </a:p>
        </p:txBody>
      </p:sp>
      <p:sp>
        <p:nvSpPr>
          <p:cNvPr id="20" name="Text 18"/>
          <p:cNvSpPr/>
          <p:nvPr/>
        </p:nvSpPr>
        <p:spPr>
          <a:xfrm>
            <a:off x="9827062" y="2897148"/>
            <a:ext cx="380535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Automated catalog management and updates</a:t>
            </a:r>
            <a:endParaRPr lang="en-US" sz="1550" dirty="0"/>
          </a:p>
        </p:txBody>
      </p:sp>
      <p:sp>
        <p:nvSpPr>
          <p:cNvPr id="21" name="Text 19"/>
          <p:cNvSpPr/>
          <p:nvPr/>
        </p:nvSpPr>
        <p:spPr>
          <a:xfrm>
            <a:off x="9827062" y="3600331"/>
            <a:ext cx="380535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Enhanced data accuracy and synchronization</a:t>
            </a:r>
            <a:endParaRPr lang="en-US" sz="1550" dirty="0"/>
          </a:p>
        </p:txBody>
      </p:sp>
      <p:sp>
        <p:nvSpPr>
          <p:cNvPr id="22" name="Text 20"/>
          <p:cNvSpPr/>
          <p:nvPr/>
        </p:nvSpPr>
        <p:spPr>
          <a:xfrm>
            <a:off x="9827062" y="4303514"/>
            <a:ext cx="3805357" cy="633889"/>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Cost savings through efficiency improvements</a:t>
            </a:r>
            <a:endParaRPr lang="en-US" sz="1550" dirty="0"/>
          </a:p>
        </p:txBody>
      </p:sp>
      <p:sp>
        <p:nvSpPr>
          <p:cNvPr id="23" name="Text 21"/>
          <p:cNvSpPr/>
          <p:nvPr/>
        </p:nvSpPr>
        <p:spPr>
          <a:xfrm>
            <a:off x="9827062" y="5006697"/>
            <a:ext cx="3805357" cy="316944"/>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2A2742"/>
                </a:solidFill>
                <a:latin typeface="Arimo" pitchFamily="34" charset="0"/>
                <a:ea typeface="Arimo" pitchFamily="34" charset="-122"/>
                <a:cs typeface="Arimo" pitchFamily="34" charset="-120"/>
              </a:rPr>
              <a:t>Scalable platform for continued growth</a:t>
            </a:r>
            <a:endParaRPr lang="en-US" sz="1550" dirty="0"/>
          </a:p>
        </p:txBody>
      </p:sp>
      <p:sp>
        <p:nvSpPr>
          <p:cNvPr id="24" name="Text 22"/>
          <p:cNvSpPr/>
          <p:nvPr/>
        </p:nvSpPr>
        <p:spPr>
          <a:xfrm>
            <a:off x="1089422" y="6291739"/>
            <a:ext cx="12748617" cy="633889"/>
          </a:xfrm>
          <a:prstGeom prst="rect">
            <a:avLst/>
          </a:prstGeom>
          <a:noFill/>
          <a:ln/>
        </p:spPr>
        <p:txBody>
          <a:bodyPr wrap="squar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"PhaseZero and Summit Commercial Vehicles are positioned for continued growth, delivering cutting-edge solutions that drive sales and enhance the customer experience in the competitive automotive aftermarket industry."</a:t>
            </a:r>
            <a:endParaRPr lang="en-US" sz="1550" dirty="0"/>
          </a:p>
        </p:txBody>
      </p:sp>
      <p:sp>
        <p:nvSpPr>
          <p:cNvPr id="25" name="Text 23"/>
          <p:cNvSpPr/>
          <p:nvPr/>
        </p:nvSpPr>
        <p:spPr>
          <a:xfrm>
            <a:off x="1089422" y="7148393"/>
            <a:ext cx="12748617" cy="316944"/>
          </a:xfrm>
          <a:prstGeom prst="rect">
            <a:avLst/>
          </a:prstGeom>
          <a:noFill/>
          <a:ln/>
        </p:spPr>
        <p:txBody>
          <a:bodyPr wrap="non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 Michael Chen, Director of E-commerce, Summit Commercial Vehicles</a:t>
            </a:r>
            <a:endParaRPr lang="en-US" sz="1550" dirty="0"/>
          </a:p>
        </p:txBody>
      </p:sp>
      <p:sp>
        <p:nvSpPr>
          <p:cNvPr id="26" name="Shape 24"/>
          <p:cNvSpPr/>
          <p:nvPr/>
        </p:nvSpPr>
        <p:spPr>
          <a:xfrm>
            <a:off x="792361" y="6068973"/>
            <a:ext cx="22860" cy="1619131"/>
          </a:xfrm>
          <a:prstGeom prst="rect">
            <a:avLst/>
          </a:prstGeom>
          <a:solidFill>
            <a:srgbClr val="5E4CE6"/>
          </a:solid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TotalTime>
  <Words>1085</Words>
  <Application>Microsoft Office PowerPoint</Application>
  <PresentationFormat>Custom</PresentationFormat>
  <Paragraphs>139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Arimo</vt:lpstr>
      <vt:lpstr>Outfit Extra Bold</vt:lpstr>
      <vt:lpstr>Arial</vt:lpstr>
      <vt:lpstr>Outfit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Anil Vasudev</cp:lastModifiedBy>
  <cp:revision>2</cp:revision>
  <dcterms:created xsi:type="dcterms:W3CDTF">2025-12-08T23:18:42Z</dcterms:created>
  <dcterms:modified xsi:type="dcterms:W3CDTF">2025-12-09T00:13:11Z</dcterms:modified>
</cp:coreProperties>
</file>